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82" r:id="rId4"/>
    <p:sldId id="287" r:id="rId5"/>
    <p:sldId id="273" r:id="rId6"/>
    <p:sldId id="265" r:id="rId7"/>
    <p:sldId id="286" r:id="rId8"/>
    <p:sldId id="267" r:id="rId9"/>
    <p:sldId id="279" r:id="rId10"/>
    <p:sldId id="280" r:id="rId11"/>
    <p:sldId id="274" r:id="rId12"/>
    <p:sldId id="288" r:id="rId13"/>
    <p:sldId id="278" r:id="rId14"/>
    <p:sldId id="263" r:id="rId15"/>
    <p:sldId id="291" r:id="rId16"/>
    <p:sldId id="293" r:id="rId17"/>
    <p:sldId id="292" r:id="rId18"/>
    <p:sldId id="294" r:id="rId19"/>
    <p:sldId id="295" r:id="rId20"/>
    <p:sldId id="296" r:id="rId21"/>
    <p:sldId id="297" r:id="rId22"/>
    <p:sldId id="298"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8" d="100"/>
          <a:sy n="68" d="100"/>
        </p:scale>
        <p:origin x="616" y="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AF45B-4880-43E5-BEB6-BFF8A2A815B2}" type="doc">
      <dgm:prSet loTypeId="urn:microsoft.com/office/officeart/2005/8/layout/radial6" loCatId="cycle" qsTypeId="urn:microsoft.com/office/officeart/2005/8/quickstyle/simple1" qsCatId="simple" csTypeId="urn:microsoft.com/office/officeart/2005/8/colors/accent3_4" csCatId="accent3" phldr="1"/>
      <dgm:spPr/>
      <dgm:t>
        <a:bodyPr/>
        <a:lstStyle/>
        <a:p>
          <a:endParaRPr lang="en-US"/>
        </a:p>
      </dgm:t>
    </dgm:pt>
    <dgm:pt modelId="{847078BB-B182-4D82-A881-9A1C6D202D47}">
      <dgm:prSet phldrT="[Text]" custT="1"/>
      <dgm:spPr/>
      <dgm:t>
        <a:bodyPr/>
        <a:lstStyle/>
        <a:p>
          <a:r>
            <a:rPr lang="en-US" sz="2400" dirty="0">
              <a:latin typeface="Bell MT" panose="02020503060305020303" pitchFamily="18" charset="0"/>
            </a:rPr>
            <a:t>Key Principles of </a:t>
          </a:r>
        </a:p>
        <a:p>
          <a:r>
            <a:rPr lang="en-US" sz="2400" dirty="0">
              <a:latin typeface="Bell MT" panose="02020503060305020303" pitchFamily="18" charset="0"/>
            </a:rPr>
            <a:t>Co-Ordination Under Reg 883/2004</a:t>
          </a:r>
        </a:p>
      </dgm:t>
    </dgm:pt>
    <dgm:pt modelId="{3133ACD9-EBC9-4B68-96C0-59DC507E0088}" type="parTrans" cxnId="{45D47CD5-078E-4706-9B5A-FED5E9E626F8}">
      <dgm:prSet/>
      <dgm:spPr/>
      <dgm:t>
        <a:bodyPr/>
        <a:lstStyle/>
        <a:p>
          <a:endParaRPr lang="en-US"/>
        </a:p>
      </dgm:t>
    </dgm:pt>
    <dgm:pt modelId="{49B5DFEE-B8B6-40B4-BFDE-E3E8EEFB2133}" type="sibTrans" cxnId="{45D47CD5-078E-4706-9B5A-FED5E9E626F8}">
      <dgm:prSet/>
      <dgm:spPr/>
      <dgm:t>
        <a:bodyPr/>
        <a:lstStyle/>
        <a:p>
          <a:endParaRPr lang="en-US"/>
        </a:p>
      </dgm:t>
    </dgm:pt>
    <dgm:pt modelId="{FF5BB034-C27A-47FE-859D-488C52904F5F}">
      <dgm:prSet phldrT="[Text]" custT="1"/>
      <dgm:spPr/>
      <dgm:t>
        <a:bodyPr/>
        <a:lstStyle/>
        <a:p>
          <a:r>
            <a:rPr lang="en-US" sz="1400" dirty="0">
              <a:latin typeface="Bell MT" panose="02020503060305020303" pitchFamily="18" charset="0"/>
            </a:rPr>
            <a:t>Article 4; Equal treatment</a:t>
          </a:r>
        </a:p>
      </dgm:t>
    </dgm:pt>
    <dgm:pt modelId="{E9FB170B-6966-4062-AFFD-F769B60A0A51}" type="parTrans" cxnId="{0E4ECD6E-0A26-44FD-B0DD-EC773EE29797}">
      <dgm:prSet/>
      <dgm:spPr/>
      <dgm:t>
        <a:bodyPr/>
        <a:lstStyle/>
        <a:p>
          <a:endParaRPr lang="en-US"/>
        </a:p>
      </dgm:t>
    </dgm:pt>
    <dgm:pt modelId="{7BA9F6DE-B9F5-4D59-8503-83545B9608FA}" type="sibTrans" cxnId="{0E4ECD6E-0A26-44FD-B0DD-EC773EE29797}">
      <dgm:prSet/>
      <dgm:spPr/>
      <dgm:t>
        <a:bodyPr/>
        <a:lstStyle/>
        <a:p>
          <a:endParaRPr lang="en-US"/>
        </a:p>
      </dgm:t>
    </dgm:pt>
    <dgm:pt modelId="{F9F5415B-457A-4F71-BC33-2DFD6A0DDFFE}">
      <dgm:prSet phldrT="[Text]" custT="1"/>
      <dgm:spPr/>
      <dgm:t>
        <a:bodyPr/>
        <a:lstStyle/>
        <a:p>
          <a:r>
            <a:rPr lang="en-US" sz="1400" dirty="0">
              <a:latin typeface="Bell MT" panose="02020503060305020303" pitchFamily="18" charset="0"/>
            </a:rPr>
            <a:t>Article 6; Principle of Aggregation</a:t>
          </a:r>
        </a:p>
      </dgm:t>
    </dgm:pt>
    <dgm:pt modelId="{403D6768-76B7-4191-8D2D-423F27E0038D}" type="parTrans" cxnId="{2624AF7E-53AF-4FE6-817C-1DF80802398C}">
      <dgm:prSet/>
      <dgm:spPr/>
      <dgm:t>
        <a:bodyPr/>
        <a:lstStyle/>
        <a:p>
          <a:endParaRPr lang="en-US"/>
        </a:p>
      </dgm:t>
    </dgm:pt>
    <dgm:pt modelId="{2CA228E8-104C-4E5B-88F4-7D0E9527DE3C}" type="sibTrans" cxnId="{2624AF7E-53AF-4FE6-817C-1DF80802398C}">
      <dgm:prSet/>
      <dgm:spPr/>
      <dgm:t>
        <a:bodyPr/>
        <a:lstStyle/>
        <a:p>
          <a:endParaRPr lang="en-US"/>
        </a:p>
      </dgm:t>
    </dgm:pt>
    <dgm:pt modelId="{10733A3E-99CE-45D9-A98E-C9854BC5271B}">
      <dgm:prSet phldrT="[Text]" custT="1"/>
      <dgm:spPr/>
      <dgm:t>
        <a:bodyPr/>
        <a:lstStyle/>
        <a:p>
          <a:r>
            <a:rPr lang="en-US" sz="1400" dirty="0">
              <a:latin typeface="Bell MT" panose="02020503060305020303" pitchFamily="18" charset="0"/>
            </a:rPr>
            <a:t>Article 10; No over lap principle</a:t>
          </a:r>
        </a:p>
      </dgm:t>
    </dgm:pt>
    <dgm:pt modelId="{0E42CC09-8FA2-4C54-828E-04FF93BC0E26}" type="parTrans" cxnId="{0E2B8256-DF16-4C0F-8808-584398781B98}">
      <dgm:prSet/>
      <dgm:spPr/>
      <dgm:t>
        <a:bodyPr/>
        <a:lstStyle/>
        <a:p>
          <a:endParaRPr lang="en-US"/>
        </a:p>
      </dgm:t>
    </dgm:pt>
    <dgm:pt modelId="{309923C6-017D-4B5A-ADF1-79758830DD52}" type="sibTrans" cxnId="{0E2B8256-DF16-4C0F-8808-584398781B98}">
      <dgm:prSet/>
      <dgm:spPr/>
      <dgm:t>
        <a:bodyPr/>
        <a:lstStyle/>
        <a:p>
          <a:endParaRPr lang="en-US"/>
        </a:p>
      </dgm:t>
    </dgm:pt>
    <dgm:pt modelId="{BA02746E-2E41-453A-9EAE-114FFEA1F445}">
      <dgm:prSet phldrT="[Text]" custT="1"/>
      <dgm:spPr/>
      <dgm:t>
        <a:bodyPr/>
        <a:lstStyle/>
        <a:p>
          <a:r>
            <a:rPr lang="en-US" sz="1400" dirty="0">
              <a:latin typeface="Bell MT" panose="02020503060305020303" pitchFamily="18" charset="0"/>
            </a:rPr>
            <a:t>Article 11(1); Single legislation principle</a:t>
          </a:r>
        </a:p>
      </dgm:t>
    </dgm:pt>
    <dgm:pt modelId="{053084AF-63C6-49D4-8CEA-B5E4B91E3B17}" type="parTrans" cxnId="{18600C3D-49E8-40DE-A99E-EE3270F0DB67}">
      <dgm:prSet/>
      <dgm:spPr/>
      <dgm:t>
        <a:bodyPr/>
        <a:lstStyle/>
        <a:p>
          <a:endParaRPr lang="en-US"/>
        </a:p>
      </dgm:t>
    </dgm:pt>
    <dgm:pt modelId="{445D4298-49FB-4058-B842-C14981C43E95}" type="sibTrans" cxnId="{18600C3D-49E8-40DE-A99E-EE3270F0DB67}">
      <dgm:prSet/>
      <dgm:spPr/>
      <dgm:t>
        <a:bodyPr/>
        <a:lstStyle/>
        <a:p>
          <a:endParaRPr lang="en-US"/>
        </a:p>
      </dgm:t>
    </dgm:pt>
    <dgm:pt modelId="{D6835B35-1AA5-4997-9DAA-82837AF565A0}" type="pres">
      <dgm:prSet presAssocID="{49AAF45B-4880-43E5-BEB6-BFF8A2A815B2}" presName="Name0" presStyleCnt="0">
        <dgm:presLayoutVars>
          <dgm:chMax val="1"/>
          <dgm:dir/>
          <dgm:animLvl val="ctr"/>
          <dgm:resizeHandles val="exact"/>
        </dgm:presLayoutVars>
      </dgm:prSet>
      <dgm:spPr/>
    </dgm:pt>
    <dgm:pt modelId="{AA2173DD-953D-4A23-B644-4CC5B490AB77}" type="pres">
      <dgm:prSet presAssocID="{847078BB-B182-4D82-A881-9A1C6D202D47}" presName="centerShape" presStyleLbl="node0" presStyleIdx="0" presStyleCnt="1" custScaleX="138307" custScaleY="126563"/>
      <dgm:spPr/>
    </dgm:pt>
    <dgm:pt modelId="{20F558A7-ED7E-47F3-9B10-FFCEE981BFC2}" type="pres">
      <dgm:prSet presAssocID="{FF5BB034-C27A-47FE-859D-488C52904F5F}" presName="node" presStyleLbl="node1" presStyleIdx="0" presStyleCnt="4" custScaleX="111719" custScaleY="103522">
        <dgm:presLayoutVars>
          <dgm:bulletEnabled val="1"/>
        </dgm:presLayoutVars>
      </dgm:prSet>
      <dgm:spPr/>
    </dgm:pt>
    <dgm:pt modelId="{10212FEA-3F30-470D-BD5C-61280C38FEF7}" type="pres">
      <dgm:prSet presAssocID="{FF5BB034-C27A-47FE-859D-488C52904F5F}" presName="dummy" presStyleCnt="0"/>
      <dgm:spPr/>
    </dgm:pt>
    <dgm:pt modelId="{8F5308FC-0B78-4736-8BB4-4C314D0B9120}" type="pres">
      <dgm:prSet presAssocID="{7BA9F6DE-B9F5-4D59-8503-83545B9608FA}" presName="sibTrans" presStyleLbl="sibTrans2D1" presStyleIdx="0" presStyleCnt="4" custLinFactNeighborX="597" custLinFactNeighborY="146"/>
      <dgm:spPr/>
    </dgm:pt>
    <dgm:pt modelId="{84736E69-0379-4A05-9D58-2BDCAE7E2356}" type="pres">
      <dgm:prSet presAssocID="{F9F5415B-457A-4F71-BC33-2DFD6A0DDFFE}" presName="node" presStyleLbl="node1" presStyleIdx="1" presStyleCnt="4" custScaleX="103741" custScaleY="105734">
        <dgm:presLayoutVars>
          <dgm:bulletEnabled val="1"/>
        </dgm:presLayoutVars>
      </dgm:prSet>
      <dgm:spPr/>
    </dgm:pt>
    <dgm:pt modelId="{636F1E3D-8059-4CAF-B536-4550F65F73D5}" type="pres">
      <dgm:prSet presAssocID="{F9F5415B-457A-4F71-BC33-2DFD6A0DDFFE}" presName="dummy" presStyleCnt="0"/>
      <dgm:spPr/>
    </dgm:pt>
    <dgm:pt modelId="{01122836-AC7F-4CE9-A1C2-1088ACD139B7}" type="pres">
      <dgm:prSet presAssocID="{2CA228E8-104C-4E5B-88F4-7D0E9527DE3C}" presName="sibTrans" presStyleLbl="sibTrans2D1" presStyleIdx="1" presStyleCnt="4"/>
      <dgm:spPr/>
    </dgm:pt>
    <dgm:pt modelId="{BF5E7C89-037E-44EE-BEEB-AAB29015A6B1}" type="pres">
      <dgm:prSet presAssocID="{10733A3E-99CE-45D9-A98E-C9854BC5271B}" presName="node" presStyleLbl="node1" presStyleIdx="2" presStyleCnt="4" custScaleX="104574" custScaleY="111512">
        <dgm:presLayoutVars>
          <dgm:bulletEnabled val="1"/>
        </dgm:presLayoutVars>
      </dgm:prSet>
      <dgm:spPr/>
    </dgm:pt>
    <dgm:pt modelId="{CFBF5740-6FC5-450E-91F4-B3554F641150}" type="pres">
      <dgm:prSet presAssocID="{10733A3E-99CE-45D9-A98E-C9854BC5271B}" presName="dummy" presStyleCnt="0"/>
      <dgm:spPr/>
    </dgm:pt>
    <dgm:pt modelId="{C85BCB72-0F04-45CA-B56D-2D64F13531F1}" type="pres">
      <dgm:prSet presAssocID="{309923C6-017D-4B5A-ADF1-79758830DD52}" presName="sibTrans" presStyleLbl="sibTrans2D1" presStyleIdx="2" presStyleCnt="4"/>
      <dgm:spPr/>
    </dgm:pt>
    <dgm:pt modelId="{79C41A6A-48D1-4239-98FC-1DA112ADD7B3}" type="pres">
      <dgm:prSet presAssocID="{BA02746E-2E41-453A-9EAE-114FFEA1F445}" presName="node" presStyleLbl="node1" presStyleIdx="3" presStyleCnt="4" custScaleX="107159" custScaleY="103000">
        <dgm:presLayoutVars>
          <dgm:bulletEnabled val="1"/>
        </dgm:presLayoutVars>
      </dgm:prSet>
      <dgm:spPr/>
    </dgm:pt>
    <dgm:pt modelId="{6DACC6F9-0F6B-4A3B-B6D1-E06EB238BD29}" type="pres">
      <dgm:prSet presAssocID="{BA02746E-2E41-453A-9EAE-114FFEA1F445}" presName="dummy" presStyleCnt="0"/>
      <dgm:spPr/>
    </dgm:pt>
    <dgm:pt modelId="{FAF6A3E9-C0B3-44E5-BE9A-FE03F67F8999}" type="pres">
      <dgm:prSet presAssocID="{445D4298-49FB-4058-B842-C14981C43E95}" presName="sibTrans" presStyleLbl="sibTrans2D1" presStyleIdx="3" presStyleCnt="4"/>
      <dgm:spPr/>
    </dgm:pt>
  </dgm:ptLst>
  <dgm:cxnLst>
    <dgm:cxn modelId="{A3BE4707-5B50-4424-BAE3-4856A8CABD5A}" type="presOf" srcId="{2CA228E8-104C-4E5B-88F4-7D0E9527DE3C}" destId="{01122836-AC7F-4CE9-A1C2-1088ACD139B7}" srcOrd="0" destOrd="0" presId="urn:microsoft.com/office/officeart/2005/8/layout/radial6"/>
    <dgm:cxn modelId="{33BF2B2A-8689-4CCD-B759-504AE5B56F67}" type="presOf" srcId="{445D4298-49FB-4058-B842-C14981C43E95}" destId="{FAF6A3E9-C0B3-44E5-BE9A-FE03F67F8999}" srcOrd="0" destOrd="0" presId="urn:microsoft.com/office/officeart/2005/8/layout/radial6"/>
    <dgm:cxn modelId="{3B3D8D2A-5B4B-4929-9888-10AF4CADE682}" type="presOf" srcId="{F9F5415B-457A-4F71-BC33-2DFD6A0DDFFE}" destId="{84736E69-0379-4A05-9D58-2BDCAE7E2356}" srcOrd="0" destOrd="0" presId="urn:microsoft.com/office/officeart/2005/8/layout/radial6"/>
    <dgm:cxn modelId="{6EDC1C31-BE8E-4389-A3D6-1CF051A78D3B}" type="presOf" srcId="{309923C6-017D-4B5A-ADF1-79758830DD52}" destId="{C85BCB72-0F04-45CA-B56D-2D64F13531F1}" srcOrd="0" destOrd="0" presId="urn:microsoft.com/office/officeart/2005/8/layout/radial6"/>
    <dgm:cxn modelId="{18600C3D-49E8-40DE-A99E-EE3270F0DB67}" srcId="{847078BB-B182-4D82-A881-9A1C6D202D47}" destId="{BA02746E-2E41-453A-9EAE-114FFEA1F445}" srcOrd="3" destOrd="0" parTransId="{053084AF-63C6-49D4-8CEA-B5E4B91E3B17}" sibTransId="{445D4298-49FB-4058-B842-C14981C43E95}"/>
    <dgm:cxn modelId="{7053EE66-7866-428B-AEDE-D108071F44EE}" type="presOf" srcId="{49AAF45B-4880-43E5-BEB6-BFF8A2A815B2}" destId="{D6835B35-1AA5-4997-9DAA-82837AF565A0}" srcOrd="0" destOrd="0" presId="urn:microsoft.com/office/officeart/2005/8/layout/radial6"/>
    <dgm:cxn modelId="{0E4ECD6E-0A26-44FD-B0DD-EC773EE29797}" srcId="{847078BB-B182-4D82-A881-9A1C6D202D47}" destId="{FF5BB034-C27A-47FE-859D-488C52904F5F}" srcOrd="0" destOrd="0" parTransId="{E9FB170B-6966-4062-AFFD-F769B60A0A51}" sibTransId="{7BA9F6DE-B9F5-4D59-8503-83545B9608FA}"/>
    <dgm:cxn modelId="{0E2B8256-DF16-4C0F-8808-584398781B98}" srcId="{847078BB-B182-4D82-A881-9A1C6D202D47}" destId="{10733A3E-99CE-45D9-A98E-C9854BC5271B}" srcOrd="2" destOrd="0" parTransId="{0E42CC09-8FA2-4C54-828E-04FF93BC0E26}" sibTransId="{309923C6-017D-4B5A-ADF1-79758830DD52}"/>
    <dgm:cxn modelId="{2624AF7E-53AF-4FE6-817C-1DF80802398C}" srcId="{847078BB-B182-4D82-A881-9A1C6D202D47}" destId="{F9F5415B-457A-4F71-BC33-2DFD6A0DDFFE}" srcOrd="1" destOrd="0" parTransId="{403D6768-76B7-4191-8D2D-423F27E0038D}" sibTransId="{2CA228E8-104C-4E5B-88F4-7D0E9527DE3C}"/>
    <dgm:cxn modelId="{B723708E-5619-4687-9F22-2FC875D6C0D1}" type="presOf" srcId="{FF5BB034-C27A-47FE-859D-488C52904F5F}" destId="{20F558A7-ED7E-47F3-9B10-FFCEE981BFC2}" srcOrd="0" destOrd="0" presId="urn:microsoft.com/office/officeart/2005/8/layout/radial6"/>
    <dgm:cxn modelId="{BE44E592-BFC5-4A52-BE12-B4B6EB87FA18}" type="presOf" srcId="{7BA9F6DE-B9F5-4D59-8503-83545B9608FA}" destId="{8F5308FC-0B78-4736-8BB4-4C314D0B9120}" srcOrd="0" destOrd="0" presId="urn:microsoft.com/office/officeart/2005/8/layout/radial6"/>
    <dgm:cxn modelId="{D1C7C6CE-0634-4BD0-9C32-1596967E4026}" type="presOf" srcId="{847078BB-B182-4D82-A881-9A1C6D202D47}" destId="{AA2173DD-953D-4A23-B644-4CC5B490AB77}" srcOrd="0" destOrd="0" presId="urn:microsoft.com/office/officeart/2005/8/layout/radial6"/>
    <dgm:cxn modelId="{45D47CD5-078E-4706-9B5A-FED5E9E626F8}" srcId="{49AAF45B-4880-43E5-BEB6-BFF8A2A815B2}" destId="{847078BB-B182-4D82-A881-9A1C6D202D47}" srcOrd="0" destOrd="0" parTransId="{3133ACD9-EBC9-4B68-96C0-59DC507E0088}" sibTransId="{49B5DFEE-B8B6-40B4-BFDE-E3E8EEFB2133}"/>
    <dgm:cxn modelId="{1379E5F1-CFF9-4DFC-BAF4-BAF78E0440ED}" type="presOf" srcId="{10733A3E-99CE-45D9-A98E-C9854BC5271B}" destId="{BF5E7C89-037E-44EE-BEEB-AAB29015A6B1}" srcOrd="0" destOrd="0" presId="urn:microsoft.com/office/officeart/2005/8/layout/radial6"/>
    <dgm:cxn modelId="{CB4CBEF7-6ABC-4438-8C67-98C808B6CEF2}" type="presOf" srcId="{BA02746E-2E41-453A-9EAE-114FFEA1F445}" destId="{79C41A6A-48D1-4239-98FC-1DA112ADD7B3}" srcOrd="0" destOrd="0" presId="urn:microsoft.com/office/officeart/2005/8/layout/radial6"/>
    <dgm:cxn modelId="{03163A39-254B-4E1E-8F61-082E3EF4DA92}" type="presParOf" srcId="{D6835B35-1AA5-4997-9DAA-82837AF565A0}" destId="{AA2173DD-953D-4A23-B644-4CC5B490AB77}" srcOrd="0" destOrd="0" presId="urn:microsoft.com/office/officeart/2005/8/layout/radial6"/>
    <dgm:cxn modelId="{A6F7C1FC-1506-49E0-9EEA-6A371F68D1D5}" type="presParOf" srcId="{D6835B35-1AA5-4997-9DAA-82837AF565A0}" destId="{20F558A7-ED7E-47F3-9B10-FFCEE981BFC2}" srcOrd="1" destOrd="0" presId="urn:microsoft.com/office/officeart/2005/8/layout/radial6"/>
    <dgm:cxn modelId="{746A2EA2-C3B1-492B-B79E-477627D84244}" type="presParOf" srcId="{D6835B35-1AA5-4997-9DAA-82837AF565A0}" destId="{10212FEA-3F30-470D-BD5C-61280C38FEF7}" srcOrd="2" destOrd="0" presId="urn:microsoft.com/office/officeart/2005/8/layout/radial6"/>
    <dgm:cxn modelId="{29800BBA-A3C3-4E72-8B3D-79AF1E230EF0}" type="presParOf" srcId="{D6835B35-1AA5-4997-9DAA-82837AF565A0}" destId="{8F5308FC-0B78-4736-8BB4-4C314D0B9120}" srcOrd="3" destOrd="0" presId="urn:microsoft.com/office/officeart/2005/8/layout/radial6"/>
    <dgm:cxn modelId="{A58463F4-22F3-4D6B-B6A2-E7189DE22A1F}" type="presParOf" srcId="{D6835B35-1AA5-4997-9DAA-82837AF565A0}" destId="{84736E69-0379-4A05-9D58-2BDCAE7E2356}" srcOrd="4" destOrd="0" presId="urn:microsoft.com/office/officeart/2005/8/layout/radial6"/>
    <dgm:cxn modelId="{489409E3-97F9-4FF0-9B24-122BDA110CA7}" type="presParOf" srcId="{D6835B35-1AA5-4997-9DAA-82837AF565A0}" destId="{636F1E3D-8059-4CAF-B536-4550F65F73D5}" srcOrd="5" destOrd="0" presId="urn:microsoft.com/office/officeart/2005/8/layout/radial6"/>
    <dgm:cxn modelId="{1C65B532-AD67-4BC5-AE76-2610C20D118A}" type="presParOf" srcId="{D6835B35-1AA5-4997-9DAA-82837AF565A0}" destId="{01122836-AC7F-4CE9-A1C2-1088ACD139B7}" srcOrd="6" destOrd="0" presId="urn:microsoft.com/office/officeart/2005/8/layout/radial6"/>
    <dgm:cxn modelId="{FA68E327-0937-4CEF-BB82-33A1E191C76B}" type="presParOf" srcId="{D6835B35-1AA5-4997-9DAA-82837AF565A0}" destId="{BF5E7C89-037E-44EE-BEEB-AAB29015A6B1}" srcOrd="7" destOrd="0" presId="urn:microsoft.com/office/officeart/2005/8/layout/radial6"/>
    <dgm:cxn modelId="{38623EF2-1BAF-4B48-B452-81300EA15B77}" type="presParOf" srcId="{D6835B35-1AA5-4997-9DAA-82837AF565A0}" destId="{CFBF5740-6FC5-450E-91F4-B3554F641150}" srcOrd="8" destOrd="0" presId="urn:microsoft.com/office/officeart/2005/8/layout/radial6"/>
    <dgm:cxn modelId="{5B5B62BA-C9D7-4100-B2CA-57E34DA849C6}" type="presParOf" srcId="{D6835B35-1AA5-4997-9DAA-82837AF565A0}" destId="{C85BCB72-0F04-45CA-B56D-2D64F13531F1}" srcOrd="9" destOrd="0" presId="urn:microsoft.com/office/officeart/2005/8/layout/radial6"/>
    <dgm:cxn modelId="{123C7064-C27D-406C-80E6-872E3F29B12C}" type="presParOf" srcId="{D6835B35-1AA5-4997-9DAA-82837AF565A0}" destId="{79C41A6A-48D1-4239-98FC-1DA112ADD7B3}" srcOrd="10" destOrd="0" presId="urn:microsoft.com/office/officeart/2005/8/layout/radial6"/>
    <dgm:cxn modelId="{131963B3-A9E5-4F2D-9891-81EE7545356B}" type="presParOf" srcId="{D6835B35-1AA5-4997-9DAA-82837AF565A0}" destId="{6DACC6F9-0F6B-4A3B-B6D1-E06EB238BD29}" srcOrd="11" destOrd="0" presId="urn:microsoft.com/office/officeart/2005/8/layout/radial6"/>
    <dgm:cxn modelId="{D4E90913-D6F8-4BB3-820A-E40F20E0BF8E}" type="presParOf" srcId="{D6835B35-1AA5-4997-9DAA-82837AF565A0}" destId="{FAF6A3E9-C0B3-44E5-BE9A-FE03F67F899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6A3E9-C0B3-44E5-BE9A-FE03F67F8999}">
      <dsp:nvSpPr>
        <dsp:cNvPr id="0" name=""/>
        <dsp:cNvSpPr/>
      </dsp:nvSpPr>
      <dsp:spPr>
        <a:xfrm>
          <a:off x="1991339" y="598727"/>
          <a:ext cx="4166153" cy="4166153"/>
        </a:xfrm>
        <a:prstGeom prst="blockArc">
          <a:avLst>
            <a:gd name="adj1" fmla="val 10800000"/>
            <a:gd name="adj2" fmla="val 16200000"/>
            <a:gd name="adj3" fmla="val 4642"/>
          </a:avLst>
        </a:prstGeom>
        <a:solidFill>
          <a:schemeClr val="accent3">
            <a:shade val="90000"/>
            <a:hueOff val="258568"/>
            <a:satOff val="-16073"/>
            <a:lumOff val="198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5BCB72-0F04-45CA-B56D-2D64F13531F1}">
      <dsp:nvSpPr>
        <dsp:cNvPr id="0" name=""/>
        <dsp:cNvSpPr/>
      </dsp:nvSpPr>
      <dsp:spPr>
        <a:xfrm>
          <a:off x="1991339" y="598727"/>
          <a:ext cx="4166153" cy="4166153"/>
        </a:xfrm>
        <a:prstGeom prst="blockArc">
          <a:avLst>
            <a:gd name="adj1" fmla="val 5400000"/>
            <a:gd name="adj2" fmla="val 10800000"/>
            <a:gd name="adj3" fmla="val 4642"/>
          </a:avLst>
        </a:prstGeom>
        <a:solidFill>
          <a:schemeClr val="accent3">
            <a:shade val="90000"/>
            <a:hueOff val="517137"/>
            <a:satOff val="-32146"/>
            <a:lumOff val="396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122836-AC7F-4CE9-A1C2-1088ACD139B7}">
      <dsp:nvSpPr>
        <dsp:cNvPr id="0" name=""/>
        <dsp:cNvSpPr/>
      </dsp:nvSpPr>
      <dsp:spPr>
        <a:xfrm>
          <a:off x="1991339" y="598727"/>
          <a:ext cx="4166153" cy="4166153"/>
        </a:xfrm>
        <a:prstGeom prst="blockArc">
          <a:avLst>
            <a:gd name="adj1" fmla="val 0"/>
            <a:gd name="adj2" fmla="val 5400000"/>
            <a:gd name="adj3" fmla="val 4642"/>
          </a:avLst>
        </a:prstGeom>
        <a:solidFill>
          <a:schemeClr val="accent3">
            <a:shade val="90000"/>
            <a:hueOff val="258568"/>
            <a:satOff val="-16073"/>
            <a:lumOff val="198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5308FC-0B78-4736-8BB4-4C314D0B9120}">
      <dsp:nvSpPr>
        <dsp:cNvPr id="0" name=""/>
        <dsp:cNvSpPr/>
      </dsp:nvSpPr>
      <dsp:spPr>
        <a:xfrm>
          <a:off x="2016211" y="604809"/>
          <a:ext cx="4166153" cy="4166153"/>
        </a:xfrm>
        <a:prstGeom prst="blockArc">
          <a:avLst>
            <a:gd name="adj1" fmla="val 16200000"/>
            <a:gd name="adj2" fmla="val 0"/>
            <a:gd name="adj3" fmla="val 4642"/>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173DD-953D-4A23-B644-4CC5B490AB77}">
      <dsp:nvSpPr>
        <dsp:cNvPr id="0" name=""/>
        <dsp:cNvSpPr/>
      </dsp:nvSpPr>
      <dsp:spPr>
        <a:xfrm>
          <a:off x="2747781" y="1467817"/>
          <a:ext cx="2653268" cy="2427972"/>
        </a:xfrm>
        <a:prstGeom prst="ellipse">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Key Principles of </a:t>
          </a:r>
        </a:p>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Co-Ordination Under Reg 883/2004</a:t>
          </a:r>
        </a:p>
      </dsp:txBody>
      <dsp:txXfrm>
        <a:off x="3136343" y="1823385"/>
        <a:ext cx="1876144" cy="1716836"/>
      </dsp:txXfrm>
    </dsp:sp>
    <dsp:sp modelId="{20F558A7-ED7E-47F3-9B10-FFCEE981BFC2}">
      <dsp:nvSpPr>
        <dsp:cNvPr id="0" name=""/>
        <dsp:cNvSpPr/>
      </dsp:nvSpPr>
      <dsp:spPr>
        <a:xfrm>
          <a:off x="3324293" y="-48014"/>
          <a:ext cx="1500244" cy="1390169"/>
        </a:xfrm>
        <a:prstGeom prst="ellips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4; Equal treatment</a:t>
          </a:r>
        </a:p>
      </dsp:txBody>
      <dsp:txXfrm>
        <a:off x="3543999" y="155572"/>
        <a:ext cx="1060832" cy="982997"/>
      </dsp:txXfrm>
    </dsp:sp>
    <dsp:sp modelId="{84736E69-0379-4A05-9D58-2BDCAE7E2356}">
      <dsp:nvSpPr>
        <dsp:cNvPr id="0" name=""/>
        <dsp:cNvSpPr/>
      </dsp:nvSpPr>
      <dsp:spPr>
        <a:xfrm>
          <a:off x="5412594" y="1971867"/>
          <a:ext cx="1393110" cy="1419873"/>
        </a:xfrm>
        <a:prstGeom prst="ellipse">
          <a:avLst/>
        </a:prstGeom>
        <a:solidFill>
          <a:schemeClr val="accent3">
            <a:shade val="50000"/>
            <a:hueOff val="250229"/>
            <a:satOff val="-17065"/>
            <a:lumOff val="23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6; Principle of Aggregation</a:t>
          </a:r>
        </a:p>
      </dsp:txBody>
      <dsp:txXfrm>
        <a:off x="5616610" y="2179803"/>
        <a:ext cx="985078" cy="1004001"/>
      </dsp:txXfrm>
    </dsp:sp>
    <dsp:sp modelId="{BF5E7C89-037E-44EE-BEEB-AAB29015A6B1}">
      <dsp:nvSpPr>
        <dsp:cNvPr id="0" name=""/>
        <dsp:cNvSpPr/>
      </dsp:nvSpPr>
      <dsp:spPr>
        <a:xfrm>
          <a:off x="3372268" y="3967804"/>
          <a:ext cx="1404296" cy="1497465"/>
        </a:xfrm>
        <a:prstGeom prst="ellipse">
          <a:avLst/>
        </a:prstGeom>
        <a:solidFill>
          <a:schemeClr val="accent3">
            <a:shade val="50000"/>
            <a:hueOff val="500458"/>
            <a:satOff val="-34131"/>
            <a:lumOff val="47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10; No over lap principle</a:t>
          </a:r>
        </a:p>
      </dsp:txBody>
      <dsp:txXfrm>
        <a:off x="3577922" y="4187103"/>
        <a:ext cx="992988" cy="1058867"/>
      </dsp:txXfrm>
    </dsp:sp>
    <dsp:sp modelId="{79C41A6A-48D1-4239-98FC-1DA112ADD7B3}">
      <dsp:nvSpPr>
        <dsp:cNvPr id="0" name=""/>
        <dsp:cNvSpPr/>
      </dsp:nvSpPr>
      <dsp:spPr>
        <a:xfrm>
          <a:off x="1320177" y="1990224"/>
          <a:ext cx="1439009" cy="1383159"/>
        </a:xfrm>
        <a:prstGeom prst="ellipse">
          <a:avLst/>
        </a:prstGeom>
        <a:solidFill>
          <a:schemeClr val="accent3">
            <a:shade val="50000"/>
            <a:hueOff val="250229"/>
            <a:satOff val="-17065"/>
            <a:lumOff val="23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11(1); Single legislation principle</a:t>
          </a:r>
        </a:p>
      </dsp:txBody>
      <dsp:txXfrm>
        <a:off x="1530915" y="2192783"/>
        <a:ext cx="1017533" cy="9780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
        <p:nvSpPr>
          <p:cNvPr id="5" name="Footer Placeholder 4">
            <a:extLst>
              <a:ext uri="{FF2B5EF4-FFF2-40B4-BE49-F238E27FC236}">
                <a16:creationId xmlns:a16="http://schemas.microsoft.com/office/drawing/2014/main" id="{E747EA54-6909-466A-AB7E-2B2A91BA3325}"/>
              </a:ext>
            </a:extLst>
          </p:cNvPr>
          <p:cNvSpPr>
            <a:spLocks noGrp="1"/>
          </p:cNvSpPr>
          <p:nvPr>
            <p:ph type="ftr" sz="quarter" idx="11"/>
          </p:nvPr>
        </p:nvSpPr>
        <p:spPr/>
        <p:txBody>
          <a:bodyPr/>
          <a:lstStyle/>
          <a:p>
            <a:r>
              <a:rPr lang="en-GB"/>
              <a:t>SCHUTZE.EU</a:t>
            </a:r>
          </a:p>
        </p:txBody>
      </p:sp>
      <p:sp>
        <p:nvSpPr>
          <p:cNvPr id="6" name="Date Placeholder 5">
            <a:extLst>
              <a:ext uri="{FF2B5EF4-FFF2-40B4-BE49-F238E27FC236}">
                <a16:creationId xmlns:a16="http://schemas.microsoft.com/office/drawing/2014/main" id="{D7A7D1C4-5785-41A3-A656-B470D4623243}"/>
              </a:ext>
            </a:extLst>
          </p:cNvPr>
          <p:cNvSpPr>
            <a:spLocks noGrp="1"/>
          </p:cNvSpPr>
          <p:nvPr>
            <p:ph type="dt" idx="12"/>
          </p:nvPr>
        </p:nvSpPr>
        <p:spPr/>
        <p:txBody>
          <a:bodyPr/>
          <a:lstStyle/>
          <a:p>
            <a:endParaRPr lang="en-GB"/>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
        <p:nvSpPr>
          <p:cNvPr id="5" name="Footer Placeholder 4">
            <a:extLst>
              <a:ext uri="{FF2B5EF4-FFF2-40B4-BE49-F238E27FC236}">
                <a16:creationId xmlns:a16="http://schemas.microsoft.com/office/drawing/2014/main" id="{C6FB6891-4187-41B7-BEA5-7037F1A6ADA3}"/>
              </a:ext>
            </a:extLst>
          </p:cNvPr>
          <p:cNvSpPr>
            <a:spLocks noGrp="1"/>
          </p:cNvSpPr>
          <p:nvPr>
            <p:ph type="ftr" sz="quarter" idx="11"/>
          </p:nvPr>
        </p:nvSpPr>
        <p:spPr/>
        <p:txBody>
          <a:bodyPr/>
          <a:lstStyle/>
          <a:p>
            <a:r>
              <a:rPr lang="en-GB"/>
              <a:t>SCHUTZE.EU</a:t>
            </a:r>
          </a:p>
        </p:txBody>
      </p:sp>
      <p:sp>
        <p:nvSpPr>
          <p:cNvPr id="6" name="Date Placeholder 5">
            <a:extLst>
              <a:ext uri="{FF2B5EF4-FFF2-40B4-BE49-F238E27FC236}">
                <a16:creationId xmlns:a16="http://schemas.microsoft.com/office/drawing/2014/main" id="{84AFA26D-4E16-48D6-8511-9EB2832F2EBD}"/>
              </a:ext>
            </a:extLst>
          </p:cNvPr>
          <p:cNvSpPr>
            <a:spLocks noGrp="1"/>
          </p:cNvSpPr>
          <p:nvPr>
            <p:ph type="dt" idx="12"/>
          </p:nvPr>
        </p:nvSpPr>
        <p:spPr/>
        <p:txBody>
          <a:bodyPr/>
          <a:lstStyle/>
          <a:p>
            <a:endParaRPr lang="en-GB"/>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INTRODUCTION-TO-EUROPEAN-LAW.SCHUTZE.EU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INTRODUCTION-TO-EUROPEAN-LAW.SCHUTZE.EU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INTRODUCTION-TO-EUROPEAN-LAW.SCHUTZE.EU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INTRODUCTION-TO-EUROPEAN-LAW.SCHUTZE.EU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blogs.lse.ac.uk/politicsandpolicy/reforming-laws-on-eu-free-movement-will-be-a-headache-for-any-future-british-government/"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mike44nh.deviantart.com/art/Family-dinner-table-silhouette-29360204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006600"/>
                </a:solidFill>
                <a:latin typeface="Bell MT" panose="02020503060305020303" pitchFamily="18" charset="0"/>
              </a:rPr>
              <a:t>AN INTRODUCTION TO EUROPEAN LAW</a:t>
            </a:r>
          </a:p>
        </p:txBody>
      </p:sp>
      <p:sp>
        <p:nvSpPr>
          <p:cNvPr id="3" name="Subtitle 2"/>
          <p:cNvSpPr>
            <a:spLocks noGrp="1"/>
          </p:cNvSpPr>
          <p:nvPr>
            <p:ph type="subTitle" idx="1"/>
          </p:nvPr>
        </p:nvSpPr>
        <p:spPr>
          <a:xfrm>
            <a:off x="1217612" y="4874631"/>
            <a:ext cx="7848600" cy="1143000"/>
          </a:xfrm>
        </p:spPr>
        <p:txBody>
          <a:bodyPr>
            <a:normAutofit/>
          </a:bodyPr>
          <a:lstStyle/>
          <a:p>
            <a:r>
              <a:rPr lang="en-US" sz="2400" b="1" dirty="0">
                <a:solidFill>
                  <a:srgbClr val="006600"/>
                </a:solidFill>
                <a:latin typeface="Bell MT" panose="02020503060305020303" pitchFamily="18" charset="0"/>
              </a:rPr>
              <a:t>Chapter 11</a:t>
            </a:r>
          </a:p>
          <a:p>
            <a:r>
              <a:rPr lang="en-US" sz="2400" b="1" i="1" dirty="0">
                <a:solidFill>
                  <a:srgbClr val="006600"/>
                </a:solidFill>
                <a:latin typeface="Bell MT" panose="02020503060305020303" pitchFamily="18" charset="0"/>
              </a:rPr>
              <a:t>Free movement of persons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 y="764704"/>
            <a:ext cx="12188824" cy="669540"/>
          </a:xfrm>
        </p:spPr>
        <p:txBody>
          <a:bodyPr>
            <a:noAutofit/>
          </a:bodyPr>
          <a:lstStyle/>
          <a:p>
            <a:pPr algn="ctr"/>
            <a:r>
              <a:rPr lang="en-GB" b="1" u="sng" dirty="0">
                <a:solidFill>
                  <a:schemeClr val="tx2"/>
                </a:solidFill>
                <a:latin typeface="Bell MT" panose="02020503060305020303" pitchFamily="18" charset="0"/>
              </a:rPr>
              <a:t>NEGATIVE INTEGRATION UNDER ARTICLE 49</a:t>
            </a:r>
            <a:br>
              <a:rPr lang="en-GB" b="1" u="sng" dirty="0">
                <a:solidFill>
                  <a:schemeClr val="tx2"/>
                </a:solidFill>
                <a:latin typeface="Bell MT" panose="02020503060305020303" pitchFamily="18" charset="0"/>
              </a:rPr>
            </a:br>
            <a:endParaRPr lang="en-US" b="1" u="sng" dirty="0">
              <a:solidFill>
                <a:schemeClr val="tx2"/>
              </a:solidFill>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7FD21C2D-2EED-4D21-BD1F-7227BF088D19}"/>
              </a:ext>
            </a:extLst>
          </p:cNvPr>
          <p:cNvSpPr txBox="1"/>
          <p:nvPr/>
        </p:nvSpPr>
        <p:spPr>
          <a:xfrm>
            <a:off x="284456" y="1196752"/>
            <a:ext cx="11612323" cy="5164171"/>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400" u="sng" dirty="0">
                <a:solidFill>
                  <a:schemeClr val="accent1">
                    <a:lumMod val="75000"/>
                  </a:schemeClr>
                </a:solidFill>
                <a:latin typeface="Bell MT" panose="02020503060305020303" pitchFamily="18" charset="0"/>
              </a:rPr>
              <a:t>Article 49 </a:t>
            </a:r>
            <a:r>
              <a:rPr lang="en-GB" sz="2400" dirty="0">
                <a:solidFill>
                  <a:schemeClr val="tx2"/>
                </a:solidFill>
                <a:latin typeface="Bell MT" panose="02020503060305020303" pitchFamily="18" charset="0"/>
              </a:rPr>
              <a:t>prohibits restrictions on freedom of establishment.</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Prohibition expressly covers primary and secondary establishment.</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Right to establishment includes, </a:t>
            </a:r>
            <a:r>
              <a:rPr lang="en-GB" sz="2400" i="1" dirty="0">
                <a:solidFill>
                  <a:schemeClr val="tx2"/>
                </a:solidFill>
                <a:latin typeface="Bell MT" panose="02020503060305020303" pitchFamily="18" charset="0"/>
              </a:rPr>
              <a:t>“freedom to set up and maintain…more than one place of work within the [Union.]” </a:t>
            </a:r>
            <a:r>
              <a:rPr lang="en-GB" sz="2400" i="1" u="sng" dirty="0">
                <a:solidFill>
                  <a:schemeClr val="accent6">
                    <a:lumMod val="75000"/>
                  </a:schemeClr>
                </a:solidFill>
                <a:latin typeface="Bell MT" panose="02020503060305020303" pitchFamily="18" charset="0"/>
              </a:rPr>
              <a:t>(Klopp [1984])</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Primary establishment; person establishes themselves for first time.</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Secondary establishment; setting up subsidiaries etc.</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Article 49 also prohibits restrictions placed upon a State’s own nationals.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Knoors</a:t>
            </a:r>
            <a:r>
              <a:rPr lang="en-GB" sz="2400" i="1" u="sng" dirty="0">
                <a:solidFill>
                  <a:schemeClr val="accent6">
                    <a:lumMod val="75000"/>
                  </a:schemeClr>
                </a:solidFill>
                <a:latin typeface="Bell MT" panose="02020503060305020303" pitchFamily="18" charset="0"/>
              </a:rPr>
              <a:t> [1979])</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It prohibits direct discrimination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Factortame II [1991]) </a:t>
            </a:r>
            <a:r>
              <a:rPr lang="en-GB" sz="2400" dirty="0">
                <a:solidFill>
                  <a:schemeClr val="tx2"/>
                </a:solidFill>
                <a:latin typeface="Bell MT" panose="02020503060305020303" pitchFamily="18" charset="0"/>
              </a:rPr>
              <a:t>as well as indirect discrimination.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Klopp [1984])</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Non-discriminatory measures are also covered by </a:t>
            </a:r>
            <a:r>
              <a:rPr lang="en-GB" sz="2400" u="sng" dirty="0">
                <a:solidFill>
                  <a:schemeClr val="accent1">
                    <a:lumMod val="75000"/>
                  </a:schemeClr>
                </a:solidFill>
                <a:latin typeface="Bell MT" panose="02020503060305020303" pitchFamily="18" charset="0"/>
              </a:rPr>
              <a:t>Article 49 </a:t>
            </a:r>
            <a:r>
              <a:rPr lang="en-GB" sz="2400" dirty="0">
                <a:solidFill>
                  <a:schemeClr val="tx2"/>
                </a:solidFill>
                <a:latin typeface="Bell MT" panose="02020503060305020303" pitchFamily="18" charset="0"/>
              </a:rPr>
              <a:t>as established in </a:t>
            </a:r>
            <a:r>
              <a:rPr lang="en-GB" sz="2400" i="1" dirty="0" err="1">
                <a:solidFill>
                  <a:schemeClr val="accent6">
                    <a:lumMod val="75000"/>
                  </a:schemeClr>
                </a:solidFill>
                <a:latin typeface="Bell MT" panose="02020503060305020303" pitchFamily="18" charset="0"/>
              </a:rPr>
              <a:t>Vlassopoulou</a:t>
            </a:r>
            <a:r>
              <a:rPr lang="en-GB" sz="2400" i="1" dirty="0">
                <a:solidFill>
                  <a:schemeClr val="accent6">
                    <a:lumMod val="75000"/>
                  </a:schemeClr>
                </a:solidFill>
                <a:latin typeface="Bell MT" panose="02020503060305020303" pitchFamily="18" charset="0"/>
              </a:rPr>
              <a:t> [1991] </a:t>
            </a:r>
            <a:r>
              <a:rPr lang="en-GB" sz="2400" dirty="0">
                <a:solidFill>
                  <a:schemeClr val="tx2"/>
                </a:solidFill>
                <a:latin typeface="Bell MT" panose="02020503060305020303" pitchFamily="18" charset="0"/>
              </a:rPr>
              <a:t>and confirmed in </a:t>
            </a:r>
            <a:r>
              <a:rPr lang="en-GB" sz="2400" i="1" u="sng" dirty="0" err="1">
                <a:solidFill>
                  <a:schemeClr val="accent6">
                    <a:lumMod val="75000"/>
                  </a:schemeClr>
                </a:solidFill>
                <a:latin typeface="Bell MT" panose="02020503060305020303" pitchFamily="18" charset="0"/>
              </a:rPr>
              <a:t>Gebhard</a:t>
            </a:r>
            <a:r>
              <a:rPr lang="en-GB" sz="2400" i="1" u="sng" dirty="0">
                <a:solidFill>
                  <a:schemeClr val="accent6">
                    <a:lumMod val="75000"/>
                  </a:schemeClr>
                </a:solidFill>
                <a:latin typeface="Bell MT" panose="02020503060305020303" pitchFamily="18" charset="0"/>
              </a:rPr>
              <a:t> [1995]</a:t>
            </a:r>
            <a:r>
              <a:rPr lang="en-GB" sz="2400" i="1" dirty="0">
                <a:solidFill>
                  <a:schemeClr val="tx2"/>
                </a:solidFill>
                <a:latin typeface="Bell MT" panose="02020503060305020303" pitchFamily="18" charset="0"/>
              </a:rPr>
              <a:t> </a:t>
            </a:r>
            <a:r>
              <a:rPr lang="en-GB" sz="2400" dirty="0">
                <a:solidFill>
                  <a:schemeClr val="tx2"/>
                </a:solidFill>
                <a:latin typeface="Bell MT" panose="02020503060305020303" pitchFamily="18" charset="0"/>
              </a:rPr>
              <a:t>although limited to measures that hinder access to foreign establishments.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Commission vs. Spain [2011])</a:t>
            </a:r>
          </a:p>
        </p:txBody>
      </p:sp>
      <p:sp>
        <p:nvSpPr>
          <p:cNvPr id="3" name="Footer Placeholder 2">
            <a:extLst>
              <a:ext uri="{FF2B5EF4-FFF2-40B4-BE49-F238E27FC236}">
                <a16:creationId xmlns:a16="http://schemas.microsoft.com/office/drawing/2014/main" id="{89808D34-5C1F-476C-9438-3A23A507EB1C}"/>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5262-3AA5-4FA9-876A-86EAADEACECC}"/>
              </a:ext>
            </a:extLst>
          </p:cNvPr>
          <p:cNvSpPr>
            <a:spLocks noGrp="1"/>
          </p:cNvSpPr>
          <p:nvPr>
            <p:ph type="title"/>
          </p:nvPr>
        </p:nvSpPr>
        <p:spPr>
          <a:xfrm>
            <a:off x="0" y="116632"/>
            <a:ext cx="12188825" cy="619472"/>
          </a:xfrm>
        </p:spPr>
        <p:txBody>
          <a:bodyPr>
            <a:noAutofit/>
          </a:bodyPr>
          <a:lstStyle/>
          <a:p>
            <a:pPr algn="ctr"/>
            <a:r>
              <a:rPr lang="en-GB" b="1" u="sng" dirty="0">
                <a:latin typeface="Bell MT" panose="02020503060305020303" pitchFamily="18" charset="0"/>
              </a:rPr>
              <a:t>Positive integration</a:t>
            </a:r>
          </a:p>
        </p:txBody>
      </p:sp>
      <p:sp>
        <p:nvSpPr>
          <p:cNvPr id="5" name="TextBox 4">
            <a:extLst>
              <a:ext uri="{FF2B5EF4-FFF2-40B4-BE49-F238E27FC236}">
                <a16:creationId xmlns:a16="http://schemas.microsoft.com/office/drawing/2014/main" id="{EC6B54A8-A63E-4048-9F40-7C3333D55B2F}"/>
              </a:ext>
            </a:extLst>
          </p:cNvPr>
          <p:cNvSpPr txBox="1"/>
          <p:nvPr/>
        </p:nvSpPr>
        <p:spPr>
          <a:xfrm>
            <a:off x="123422" y="773734"/>
            <a:ext cx="11927061" cy="133799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Union enjoys a special competence for the adoption of directives on mutual recognition of formal qualifications and co-ordinating provisions that concern the taking up of professional activities. </a:t>
            </a:r>
            <a:r>
              <a:rPr lang="en-GB" sz="2100" u="sng" dirty="0">
                <a:solidFill>
                  <a:schemeClr val="accent1">
                    <a:lumMod val="75000"/>
                  </a:schemeClr>
                </a:solidFill>
                <a:latin typeface="Bell MT" panose="02020503060305020303" pitchFamily="18" charset="0"/>
              </a:rPr>
              <a:t>(Article 53(1) and (2))</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Horizontal approach is recognised in the adoption of </a:t>
            </a:r>
            <a:r>
              <a:rPr lang="en-GB" sz="2100" u="sng" dirty="0">
                <a:solidFill>
                  <a:schemeClr val="accent1">
                    <a:lumMod val="75000"/>
                  </a:schemeClr>
                </a:solidFill>
                <a:latin typeface="Bell MT" panose="02020503060305020303" pitchFamily="18" charset="0"/>
              </a:rPr>
              <a:t>Directive 2005/36.</a:t>
            </a:r>
          </a:p>
        </p:txBody>
      </p:sp>
      <p:sp>
        <p:nvSpPr>
          <p:cNvPr id="6" name="TextBox 5">
            <a:extLst>
              <a:ext uri="{FF2B5EF4-FFF2-40B4-BE49-F238E27FC236}">
                <a16:creationId xmlns:a16="http://schemas.microsoft.com/office/drawing/2014/main" id="{C9DF1F63-9F4C-4C21-A350-3688BF3F5A31}"/>
              </a:ext>
            </a:extLst>
          </p:cNvPr>
          <p:cNvSpPr txBox="1"/>
          <p:nvPr/>
        </p:nvSpPr>
        <p:spPr>
          <a:xfrm>
            <a:off x="4222204" y="2111729"/>
            <a:ext cx="7828279" cy="4565865"/>
          </a:xfrm>
          <a:prstGeom prst="rect">
            <a:avLst/>
          </a:prstGeom>
          <a:noFill/>
        </p:spPr>
        <p:txBody>
          <a:bodyPr wrap="square" rtlCol="0">
            <a:spAutoFit/>
          </a:bodyPr>
          <a:lstStyle/>
          <a:p>
            <a:pPr algn="ctr">
              <a:lnSpc>
                <a:spcPct val="90000"/>
              </a:lnSpc>
              <a:spcAft>
                <a:spcPts val="600"/>
              </a:spcAft>
            </a:pPr>
            <a:r>
              <a:rPr lang="en-GB" sz="2100" b="1" u="sng" dirty="0">
                <a:solidFill>
                  <a:schemeClr val="accent1">
                    <a:lumMod val="75000"/>
                  </a:schemeClr>
                </a:solidFill>
                <a:latin typeface="Bell MT" panose="02020503060305020303" pitchFamily="18" charset="0"/>
              </a:rPr>
              <a:t>Directive 2005/36</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Allows movement of professionals.</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Provides for coordination in recognising Professional certification.</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This is established in three ways: </a:t>
            </a:r>
          </a:p>
          <a:p>
            <a:pPr>
              <a:lnSpc>
                <a:spcPct val="90000"/>
              </a:lnSpc>
              <a:spcAft>
                <a:spcPts val="600"/>
              </a:spcAft>
            </a:pPr>
            <a:r>
              <a:rPr lang="en-GB" sz="2100" i="1" dirty="0">
                <a:latin typeface="Bell MT" panose="02020503060305020303" pitchFamily="18" charset="0"/>
              </a:rPr>
              <a:t>Chapter I: Recognition of evidence of training.</a:t>
            </a:r>
          </a:p>
          <a:p>
            <a:pPr>
              <a:lnSpc>
                <a:spcPct val="90000"/>
              </a:lnSpc>
              <a:spcAft>
                <a:spcPts val="600"/>
              </a:spcAft>
            </a:pPr>
            <a:r>
              <a:rPr lang="en-GB" sz="2100" i="1" dirty="0">
                <a:latin typeface="Bell MT" panose="02020503060305020303" pitchFamily="18" charset="0"/>
              </a:rPr>
              <a:t>Chapter II: Recognition of Professional experience.</a:t>
            </a:r>
          </a:p>
          <a:p>
            <a:pPr>
              <a:lnSpc>
                <a:spcPct val="90000"/>
              </a:lnSpc>
              <a:spcAft>
                <a:spcPts val="600"/>
              </a:spcAft>
            </a:pPr>
            <a:r>
              <a:rPr lang="en-GB" sz="2100" i="1" dirty="0">
                <a:latin typeface="Bell MT" panose="02020503060305020303" pitchFamily="18" charset="0"/>
              </a:rPr>
              <a:t>Chapter III: Recognition of minimum training conditions (automatic).</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13; </a:t>
            </a:r>
            <a:r>
              <a:rPr lang="en-GB" sz="2100" dirty="0">
                <a:latin typeface="Bell MT" panose="02020503060305020303" pitchFamily="18" charset="0"/>
              </a:rPr>
              <a:t>Member States need to mutually recognise a formal qualification issued by another state.</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14</a:t>
            </a:r>
            <a:r>
              <a:rPr lang="en-GB" sz="2100" dirty="0">
                <a:latin typeface="Bell MT" panose="02020503060305020303" pitchFamily="18" charset="0"/>
              </a:rPr>
              <a:t>; provides for limitations such as an aptitude test or an adaption period if the professional training differs in the State certification was gained.</a:t>
            </a:r>
          </a:p>
          <a:p>
            <a:pPr>
              <a:lnSpc>
                <a:spcPct val="90000"/>
              </a:lnSpc>
              <a:spcAft>
                <a:spcPts val="600"/>
              </a:spcAft>
            </a:pPr>
            <a:endParaRPr lang="en-GB" sz="2100" dirty="0"/>
          </a:p>
        </p:txBody>
      </p:sp>
      <p:pic>
        <p:nvPicPr>
          <p:cNvPr id="7" name="Picture 6">
            <a:extLst>
              <a:ext uri="{FF2B5EF4-FFF2-40B4-BE49-F238E27FC236}">
                <a16:creationId xmlns:a16="http://schemas.microsoft.com/office/drawing/2014/main" id="{7622F1C2-937E-4DB0-A25B-1B496DFA8C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764" y="2492896"/>
            <a:ext cx="3723558" cy="3519655"/>
          </a:xfrm>
          <a:prstGeom prst="rect">
            <a:avLst/>
          </a:prstGeom>
        </p:spPr>
      </p:pic>
      <p:sp>
        <p:nvSpPr>
          <p:cNvPr id="3" name="Footer Placeholder 2">
            <a:extLst>
              <a:ext uri="{FF2B5EF4-FFF2-40B4-BE49-F238E27FC236}">
                <a16:creationId xmlns:a16="http://schemas.microsoft.com/office/drawing/2014/main" id="{1AE23861-5EA6-4166-A52B-35139B85D6EC}"/>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8971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17"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HORIZONTAL RULES</a:t>
            </a:r>
          </a:p>
        </p:txBody>
      </p:sp>
      <p:sp>
        <p:nvSpPr>
          <p:cNvPr id="14" name="TextBox 13">
            <a:extLst>
              <a:ext uri="{FF2B5EF4-FFF2-40B4-BE49-F238E27FC236}">
                <a16:creationId xmlns:a16="http://schemas.microsoft.com/office/drawing/2014/main" id="{066B2DC5-7AE4-4ED4-AA65-4536CA8693BD}"/>
              </a:ext>
            </a:extLst>
          </p:cNvPr>
          <p:cNvSpPr txBox="1"/>
          <p:nvPr/>
        </p:nvSpPr>
        <p:spPr>
          <a:xfrm>
            <a:off x="6094407" y="948773"/>
            <a:ext cx="5616624" cy="5580695"/>
          </a:xfrm>
          <a:prstGeom prst="rect">
            <a:avLst/>
          </a:prstGeom>
          <a:noFill/>
        </p:spPr>
        <p:txBody>
          <a:bodyPr wrap="square" rtlCol="0">
            <a:spAutoFit/>
          </a:bodyPr>
          <a:lstStyle/>
          <a:p>
            <a:pPr algn="ctr">
              <a:lnSpc>
                <a:spcPct val="90000"/>
              </a:lnSpc>
              <a:spcAft>
                <a:spcPts val="600"/>
              </a:spcAft>
            </a:pPr>
            <a:r>
              <a:rPr lang="en-GB" sz="2100" b="1" dirty="0">
                <a:solidFill>
                  <a:schemeClr val="tx2">
                    <a:lumMod val="75000"/>
                    <a:lumOff val="25000"/>
                  </a:schemeClr>
                </a:solidFill>
                <a:latin typeface="Bell MT" panose="02020503060305020303" pitchFamily="18" charset="0"/>
              </a:rPr>
              <a:t>Citizenship</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The complexity within free movement stems from the introduction of Union citizenship via </a:t>
            </a:r>
            <a:r>
              <a:rPr lang="en-GB" sz="2100" u="sng" dirty="0">
                <a:solidFill>
                  <a:schemeClr val="accent1">
                    <a:lumMod val="75000"/>
                  </a:schemeClr>
                </a:solidFill>
                <a:latin typeface="Bell MT" panose="02020503060305020303" pitchFamily="18" charset="0"/>
              </a:rPr>
              <a:t>Part II of the Maastricht Treaty. </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Union citizenship is additional to member state citizenship and grants citizens free movement via </a:t>
            </a:r>
            <a:r>
              <a:rPr lang="en-GB" sz="2100" u="sng" dirty="0">
                <a:solidFill>
                  <a:schemeClr val="accent1">
                    <a:lumMod val="75000"/>
                  </a:schemeClr>
                </a:solidFill>
                <a:latin typeface="Bell MT" panose="02020503060305020303" pitchFamily="18" charset="0"/>
              </a:rPr>
              <a:t>Article 21. </a:t>
            </a:r>
          </a:p>
          <a:p>
            <a:pPr marL="342900" indent="-342900">
              <a:lnSpc>
                <a:spcPct val="90000"/>
              </a:lnSpc>
              <a:spcAft>
                <a:spcPts val="600"/>
              </a:spcAft>
              <a:buFont typeface="Wingdings" panose="05000000000000000000" pitchFamily="2" charset="2"/>
              <a:buChar char="§"/>
            </a:pPr>
            <a:r>
              <a:rPr lang="en-GB" sz="2100" i="1" u="sng" dirty="0">
                <a:solidFill>
                  <a:schemeClr val="accent6">
                    <a:lumMod val="75000"/>
                  </a:schemeClr>
                </a:solidFill>
                <a:latin typeface="Bell MT" panose="02020503060305020303" pitchFamily="18" charset="0"/>
              </a:rPr>
              <a:t>Prinz[2013]; </a:t>
            </a:r>
            <a:r>
              <a:rPr lang="en-GB" sz="2100" dirty="0">
                <a:solidFill>
                  <a:schemeClr val="tx2">
                    <a:lumMod val="75000"/>
                    <a:lumOff val="25000"/>
                  </a:schemeClr>
                </a:solidFill>
                <a:latin typeface="Bell MT" panose="02020503060305020303" pitchFamily="18" charset="0"/>
              </a:rPr>
              <a:t>genuine link test for residency needs to be proportionate.</a:t>
            </a:r>
          </a:p>
          <a:p>
            <a:pPr algn="ctr">
              <a:lnSpc>
                <a:spcPct val="90000"/>
              </a:lnSpc>
              <a:spcAft>
                <a:spcPts val="600"/>
              </a:spcAft>
            </a:pPr>
            <a:r>
              <a:rPr lang="en-GB" sz="2100" b="1" dirty="0">
                <a:solidFill>
                  <a:schemeClr val="tx2">
                    <a:lumMod val="75000"/>
                    <a:lumOff val="25000"/>
                  </a:schemeClr>
                </a:solidFill>
                <a:latin typeface="Bell MT" panose="02020503060305020303" pitchFamily="18" charset="0"/>
              </a:rPr>
              <a:t>Directive 2004/38; Citizenship Directive</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6; </a:t>
            </a:r>
            <a:r>
              <a:rPr lang="en-GB" sz="2100" dirty="0">
                <a:solidFill>
                  <a:schemeClr val="tx2">
                    <a:lumMod val="75000"/>
                    <a:lumOff val="25000"/>
                  </a:schemeClr>
                </a:solidFill>
                <a:latin typeface="Bell MT" panose="02020503060305020303" pitchFamily="18" charset="0"/>
              </a:rPr>
              <a:t>short term right to reside in the territory of another Member State. (3 months)</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7; </a:t>
            </a:r>
            <a:r>
              <a:rPr lang="en-GB" sz="2100" dirty="0">
                <a:solidFill>
                  <a:schemeClr val="tx2">
                    <a:lumMod val="75000"/>
                    <a:lumOff val="25000"/>
                  </a:schemeClr>
                </a:solidFill>
                <a:latin typeface="Bell MT" panose="02020503060305020303" pitchFamily="18" charset="0"/>
              </a:rPr>
              <a:t>Strengthened class of residency rights</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16; </a:t>
            </a:r>
            <a:r>
              <a:rPr lang="en-GB" sz="2100" dirty="0">
                <a:solidFill>
                  <a:schemeClr val="tx2">
                    <a:lumMod val="75000"/>
                    <a:lumOff val="25000"/>
                  </a:schemeClr>
                </a:solidFill>
                <a:latin typeface="Bell MT" panose="02020503060305020303" pitchFamily="18" charset="0"/>
              </a:rPr>
              <a:t>Right of permanent residency (after 5 years.)</a:t>
            </a:r>
          </a:p>
        </p:txBody>
      </p:sp>
      <p:grpSp>
        <p:nvGrpSpPr>
          <p:cNvPr id="4" name="Group 3">
            <a:extLst>
              <a:ext uri="{FF2B5EF4-FFF2-40B4-BE49-F238E27FC236}">
                <a16:creationId xmlns:a16="http://schemas.microsoft.com/office/drawing/2014/main" id="{954EB8D6-48F0-4B40-A56E-87603AB211F9}"/>
              </a:ext>
            </a:extLst>
          </p:cNvPr>
          <p:cNvGrpSpPr/>
          <p:nvPr/>
        </p:nvGrpSpPr>
        <p:grpSpPr>
          <a:xfrm>
            <a:off x="405780" y="1052736"/>
            <a:ext cx="4896544" cy="5016248"/>
            <a:chOff x="2650366" y="1515506"/>
            <a:chExt cx="3323169" cy="3969385"/>
          </a:xfrm>
        </p:grpSpPr>
        <p:sp>
          <p:nvSpPr>
            <p:cNvPr id="6" name="Freeform: Shape 5">
              <a:extLst>
                <a:ext uri="{FF2B5EF4-FFF2-40B4-BE49-F238E27FC236}">
                  <a16:creationId xmlns:a16="http://schemas.microsoft.com/office/drawing/2014/main" id="{F9270CBB-E149-42C2-9D83-74FB31CBC7C7}"/>
                </a:ext>
              </a:extLst>
            </p:cNvPr>
            <p:cNvSpPr/>
            <p:nvPr/>
          </p:nvSpPr>
          <p:spPr>
            <a:xfrm>
              <a:off x="2650366" y="1515506"/>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Legislative competence via </a:t>
              </a:r>
              <a:r>
                <a:rPr lang="en-US" sz="1600" u="sng" kern="1200" dirty="0">
                  <a:solidFill>
                    <a:schemeClr val="accent1">
                      <a:lumMod val="75000"/>
                    </a:schemeClr>
                  </a:solidFill>
                  <a:latin typeface="Bell MT" panose="02020503060305020303" pitchFamily="18" charset="0"/>
                </a:rPr>
                <a:t>Article 21(2); </a:t>
              </a:r>
              <a:r>
                <a:rPr lang="en-US" sz="1600" kern="1200" dirty="0">
                  <a:solidFill>
                    <a:schemeClr val="tx2">
                      <a:lumMod val="75000"/>
                      <a:lumOff val="25000"/>
                    </a:schemeClr>
                  </a:solidFill>
                  <a:latin typeface="Bell MT" panose="02020503060305020303" pitchFamily="18" charset="0"/>
                </a:rPr>
                <a:t>used to establish the Citizenship Directive. </a:t>
              </a:r>
            </a:p>
          </p:txBody>
        </p:sp>
        <p:sp>
          <p:nvSpPr>
            <p:cNvPr id="7" name="Freeform: Shape 6">
              <a:extLst>
                <a:ext uri="{FF2B5EF4-FFF2-40B4-BE49-F238E27FC236}">
                  <a16:creationId xmlns:a16="http://schemas.microsoft.com/office/drawing/2014/main" id="{96E405FE-FB35-40EC-B2D9-ED55E23873B5}"/>
                </a:ext>
              </a:extLst>
            </p:cNvPr>
            <p:cNvSpPr/>
            <p:nvPr/>
          </p:nvSpPr>
          <p:spPr>
            <a:xfrm>
              <a:off x="2650366" y="2579335"/>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u="sng" kern="1200" dirty="0">
                  <a:solidFill>
                    <a:schemeClr val="accent1">
                      <a:lumMod val="75000"/>
                    </a:schemeClr>
                  </a:solidFill>
                  <a:latin typeface="Bell MT" panose="02020503060305020303" pitchFamily="18" charset="0"/>
                </a:rPr>
                <a:t>Article 21(1) </a:t>
              </a:r>
              <a:r>
                <a:rPr lang="en-US" sz="1600" kern="1200" dirty="0">
                  <a:solidFill>
                    <a:schemeClr val="tx2">
                      <a:lumMod val="75000"/>
                      <a:lumOff val="25000"/>
                    </a:schemeClr>
                  </a:solidFill>
                  <a:latin typeface="Bell MT" panose="02020503060305020303" pitchFamily="18" charset="0"/>
                </a:rPr>
                <a:t>was found to have direct effect in </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i="1" kern="1200" dirty="0">
                  <a:solidFill>
                    <a:schemeClr val="tx2">
                      <a:lumMod val="75000"/>
                      <a:lumOff val="25000"/>
                    </a:schemeClr>
                  </a:solidFill>
                  <a:latin typeface="Bell MT" panose="02020503060305020303" pitchFamily="18" charset="0"/>
                </a:rPr>
                <a:t> </a:t>
              </a:r>
              <a:r>
                <a:rPr lang="en-US" sz="1600" kern="1200" dirty="0">
                  <a:solidFill>
                    <a:schemeClr val="tx2">
                      <a:lumMod val="75000"/>
                      <a:lumOff val="25000"/>
                    </a:schemeClr>
                  </a:solidFill>
                  <a:latin typeface="Bell MT" panose="02020503060305020303" pitchFamily="18" charset="0"/>
                </a:rPr>
                <a:t>and that it granted general movement rights. </a:t>
              </a:r>
            </a:p>
          </p:txBody>
        </p:sp>
        <p:sp>
          <p:nvSpPr>
            <p:cNvPr id="8" name="Freeform: Shape 7">
              <a:extLst>
                <a:ext uri="{FF2B5EF4-FFF2-40B4-BE49-F238E27FC236}">
                  <a16:creationId xmlns:a16="http://schemas.microsoft.com/office/drawing/2014/main" id="{312500D6-4AE4-4553-8707-E1F1D9DD02FE}"/>
                </a:ext>
              </a:extLst>
            </p:cNvPr>
            <p:cNvSpPr/>
            <p:nvPr/>
          </p:nvSpPr>
          <p:spPr>
            <a:xfrm>
              <a:off x="2650366" y="3643163"/>
              <a:ext cx="3323169" cy="777899"/>
            </a:xfrm>
            <a:custGeom>
              <a:avLst/>
              <a:gdLst>
                <a:gd name="connsiteX0" fmla="*/ 0 w 3323169"/>
                <a:gd name="connsiteY0" fmla="*/ 129652 h 777899"/>
                <a:gd name="connsiteX1" fmla="*/ 129652 w 3323169"/>
                <a:gd name="connsiteY1" fmla="*/ 0 h 777899"/>
                <a:gd name="connsiteX2" fmla="*/ 3193517 w 3323169"/>
                <a:gd name="connsiteY2" fmla="*/ 0 h 777899"/>
                <a:gd name="connsiteX3" fmla="*/ 3323169 w 3323169"/>
                <a:gd name="connsiteY3" fmla="*/ 129652 h 777899"/>
                <a:gd name="connsiteX4" fmla="*/ 3323169 w 3323169"/>
                <a:gd name="connsiteY4" fmla="*/ 648247 h 777899"/>
                <a:gd name="connsiteX5" fmla="*/ 3193517 w 3323169"/>
                <a:gd name="connsiteY5" fmla="*/ 777899 h 777899"/>
                <a:gd name="connsiteX6" fmla="*/ 129652 w 3323169"/>
                <a:gd name="connsiteY6" fmla="*/ 777899 h 777899"/>
                <a:gd name="connsiteX7" fmla="*/ 0 w 3323169"/>
                <a:gd name="connsiteY7" fmla="*/ 648247 h 777899"/>
                <a:gd name="connsiteX8" fmla="*/ 0 w 3323169"/>
                <a:gd name="connsiteY8" fmla="*/ 129652 h 77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777899">
                  <a:moveTo>
                    <a:pt x="0" y="129652"/>
                  </a:moveTo>
                  <a:cubicBezTo>
                    <a:pt x="0" y="58047"/>
                    <a:pt x="58047" y="0"/>
                    <a:pt x="129652" y="0"/>
                  </a:cubicBezTo>
                  <a:lnTo>
                    <a:pt x="3193517" y="0"/>
                  </a:lnTo>
                  <a:cubicBezTo>
                    <a:pt x="3265122" y="0"/>
                    <a:pt x="3323169" y="58047"/>
                    <a:pt x="3323169" y="129652"/>
                  </a:cubicBezTo>
                  <a:lnTo>
                    <a:pt x="3323169" y="648247"/>
                  </a:lnTo>
                  <a:cubicBezTo>
                    <a:pt x="3323169" y="719852"/>
                    <a:pt x="3265122" y="777899"/>
                    <a:pt x="3193517" y="777899"/>
                  </a:cubicBezTo>
                  <a:lnTo>
                    <a:pt x="129652" y="777899"/>
                  </a:lnTo>
                  <a:cubicBezTo>
                    <a:pt x="58047" y="777899"/>
                    <a:pt x="0" y="719852"/>
                    <a:pt x="0" y="648247"/>
                  </a:cubicBezTo>
                  <a:lnTo>
                    <a:pt x="0" y="12965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98934" tIns="98934" rIns="98934" bIns="98934"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2">
                    <a:lumMod val="75000"/>
                    <a:lumOff val="25000"/>
                  </a:schemeClr>
                </a:solidFill>
                <a:latin typeface="Bell MT" panose="02020503060305020303" pitchFamily="18" charset="0"/>
              </a:endParaRPr>
            </a:p>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Personal scope is not dependent on economic status and is a residual provision.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u="sng" kern="1200" dirty="0">
                  <a:solidFill>
                    <a:schemeClr val="accent6">
                      <a:lumMod val="75000"/>
                    </a:schemeClr>
                  </a:solidFill>
                  <a:latin typeface="Bell MT" panose="02020503060305020303" pitchFamily="18" charset="0"/>
                </a:rPr>
                <a:t>)</a:t>
              </a:r>
            </a:p>
            <a:p>
              <a:pPr marL="0" lvl="0" indent="0" algn="ctr" defTabSz="711200">
                <a:lnSpc>
                  <a:spcPct val="90000"/>
                </a:lnSpc>
                <a:spcBef>
                  <a:spcPct val="0"/>
                </a:spcBef>
                <a:spcAft>
                  <a:spcPct val="35000"/>
                </a:spcAft>
                <a:buNone/>
              </a:pPr>
              <a:endParaRPr lang="en-US" sz="1200" kern="1200" dirty="0">
                <a:solidFill>
                  <a:schemeClr val="tx2">
                    <a:lumMod val="75000"/>
                    <a:lumOff val="25000"/>
                  </a:schemeClr>
                </a:solidFill>
              </a:endParaRPr>
            </a:p>
          </p:txBody>
        </p:sp>
        <p:sp>
          <p:nvSpPr>
            <p:cNvPr id="9" name="Freeform: Shape 8">
              <a:extLst>
                <a:ext uri="{FF2B5EF4-FFF2-40B4-BE49-F238E27FC236}">
                  <a16:creationId xmlns:a16="http://schemas.microsoft.com/office/drawing/2014/main" id="{8AE35E7A-AFB2-4FB4-BF6E-D586A65689A2}"/>
                </a:ext>
              </a:extLst>
            </p:cNvPr>
            <p:cNvSpPr/>
            <p:nvPr/>
          </p:nvSpPr>
          <p:spPr>
            <a:xfrm>
              <a:off x="2650366" y="4539266"/>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Any limitation on citizenship rights is possible but subject to judicial review and can be struck down.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u="sng" kern="1200" dirty="0">
                  <a:solidFill>
                    <a:schemeClr val="accent6">
                      <a:lumMod val="75000"/>
                    </a:schemeClr>
                  </a:solidFill>
                  <a:latin typeface="Bell MT" panose="02020503060305020303" pitchFamily="18" charset="0"/>
                </a:rPr>
                <a:t>])</a:t>
              </a:r>
            </a:p>
          </p:txBody>
        </p:sp>
      </p:grpSp>
      <p:sp>
        <p:nvSpPr>
          <p:cNvPr id="3" name="Footer Placeholder 2">
            <a:extLst>
              <a:ext uri="{FF2B5EF4-FFF2-40B4-BE49-F238E27FC236}">
                <a16:creationId xmlns:a16="http://schemas.microsoft.com/office/drawing/2014/main" id="{0FFDBDFC-F22C-4F26-B504-FBCC2F298E38}"/>
              </a:ext>
            </a:extLst>
          </p:cNvPr>
          <p:cNvSpPr>
            <a:spLocks noGrp="1"/>
          </p:cNvSpPr>
          <p:nvPr>
            <p:ph type="ftr" sz="quarter" idx="11"/>
          </p:nvPr>
        </p:nvSpPr>
        <p:spPr/>
        <p:txBody>
          <a:bodyPr/>
          <a:lstStyle/>
          <a:p>
            <a:r>
              <a:rPr lang="en-GB"/>
              <a:t>INTRODUCTION-TO-EUROPEAN-LAW.SCHUTZE.EU</a:t>
            </a:r>
          </a:p>
        </p:txBody>
      </p:sp>
      <p:cxnSp>
        <p:nvCxnSpPr>
          <p:cNvPr id="12" name="Straight Connector 11">
            <a:extLst>
              <a:ext uri="{FF2B5EF4-FFF2-40B4-BE49-F238E27FC236}">
                <a16:creationId xmlns:a16="http://schemas.microsoft.com/office/drawing/2014/main" id="{0C88491D-F56A-4FF7-B6F6-8EAE88597A93}"/>
              </a:ext>
            </a:extLst>
          </p:cNvPr>
          <p:cNvCxnSpPr/>
          <p:nvPr/>
        </p:nvCxnSpPr>
        <p:spPr>
          <a:xfrm>
            <a:off x="5734372" y="1052736"/>
            <a:ext cx="0" cy="5395691"/>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BEB93E-8F5F-45EB-AB2E-5121EC2BB94F}"/>
              </a:ext>
            </a:extLst>
          </p:cNvPr>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l="-189" t="-1808"/>
          <a:stretch/>
        </p:blipFill>
        <p:spPr>
          <a:xfrm>
            <a:off x="0" y="2996951"/>
            <a:ext cx="12188825" cy="3858347"/>
          </a:xfrm>
          <a:prstGeom prst="rect">
            <a:avLst/>
          </a:prstGeom>
          <a:solidFill>
            <a:schemeClr val="bg1">
              <a:lumMod val="95000"/>
              <a:alpha val="43000"/>
            </a:schemeClr>
          </a:solidFill>
        </p:spPr>
      </p:pic>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40584"/>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EQUAL TREATMENT</a:t>
            </a:r>
          </a:p>
        </p:txBody>
      </p:sp>
      <p:sp>
        <p:nvSpPr>
          <p:cNvPr id="2" name="TextBox 1">
            <a:extLst>
              <a:ext uri="{FF2B5EF4-FFF2-40B4-BE49-F238E27FC236}">
                <a16:creationId xmlns:a16="http://schemas.microsoft.com/office/drawing/2014/main" id="{1EC02A34-DFC4-4A84-8449-A9E85E4282F4}"/>
              </a:ext>
            </a:extLst>
          </p:cNvPr>
          <p:cNvSpPr txBox="1"/>
          <p:nvPr/>
        </p:nvSpPr>
        <p:spPr>
          <a:xfrm>
            <a:off x="657807" y="1117349"/>
            <a:ext cx="10873207" cy="4213141"/>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Once a person is legally resident in a Member State </a:t>
            </a:r>
            <a:r>
              <a:rPr lang="en-GB" sz="2300" u="sng" dirty="0">
                <a:solidFill>
                  <a:schemeClr val="accent1">
                    <a:lumMod val="75000"/>
                  </a:schemeClr>
                </a:solidFill>
                <a:latin typeface="Bell MT" panose="02020503060305020303" pitchFamily="18" charset="0"/>
              </a:rPr>
              <a:t>Article 24 </a:t>
            </a:r>
            <a:r>
              <a:rPr lang="en-GB" sz="2300" dirty="0">
                <a:solidFill>
                  <a:schemeClr val="tx2">
                    <a:lumMod val="75000"/>
                    <a:lumOff val="25000"/>
                  </a:schemeClr>
                </a:solidFill>
                <a:latin typeface="Bell MT" panose="02020503060305020303" pitchFamily="18" charset="0"/>
              </a:rPr>
              <a:t>(under </a:t>
            </a:r>
            <a:r>
              <a:rPr lang="en-GB" sz="2300" u="sng" dirty="0">
                <a:solidFill>
                  <a:schemeClr val="accent1">
                    <a:lumMod val="75000"/>
                  </a:schemeClr>
                </a:solidFill>
                <a:latin typeface="Bell MT" panose="02020503060305020303" pitchFamily="18" charset="0"/>
              </a:rPr>
              <a:t>Dir 2004/38</a:t>
            </a:r>
            <a:r>
              <a:rPr lang="en-GB" sz="2300" dirty="0">
                <a:solidFill>
                  <a:schemeClr val="tx2">
                    <a:lumMod val="75000"/>
                    <a:lumOff val="25000"/>
                  </a:schemeClr>
                </a:solidFill>
                <a:latin typeface="Bell MT" panose="02020503060305020303" pitchFamily="18" charset="0"/>
              </a:rPr>
              <a:t>) grants them right to equal treatment.</a:t>
            </a:r>
          </a:p>
          <a:p>
            <a:pPr marL="342900" indent="-342900">
              <a:lnSpc>
                <a:spcPct val="90000"/>
              </a:lnSpc>
              <a:spcAft>
                <a:spcPts val="1200"/>
              </a:spcAft>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Bidar</a:t>
            </a:r>
            <a:r>
              <a:rPr lang="en-GB" sz="2300" i="1" u="sng" dirty="0">
                <a:solidFill>
                  <a:schemeClr val="accent6">
                    <a:lumMod val="75000"/>
                  </a:schemeClr>
                </a:solidFill>
                <a:latin typeface="Bell MT" panose="02020503060305020303" pitchFamily="18" charset="0"/>
              </a:rPr>
              <a:t> [2005]</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has established that</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legal residency = equal treatment </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 provision of this is subject to specific provisions &amp; derogations can occur as seen by the derogation from </a:t>
            </a:r>
            <a:r>
              <a:rPr lang="en-GB" sz="2300" u="sng" dirty="0">
                <a:solidFill>
                  <a:schemeClr val="accent1">
                    <a:lumMod val="75000"/>
                  </a:schemeClr>
                </a:solidFill>
                <a:latin typeface="Bell MT" panose="02020503060305020303" pitchFamily="18" charset="0"/>
              </a:rPr>
              <a:t>Article 24(2) </a:t>
            </a:r>
            <a:r>
              <a:rPr lang="en-GB" sz="2300" dirty="0">
                <a:solidFill>
                  <a:schemeClr val="tx2">
                    <a:lumMod val="75000"/>
                    <a:lumOff val="25000"/>
                  </a:schemeClr>
                </a:solidFill>
                <a:latin typeface="Bell MT" panose="02020503060305020303" pitchFamily="18" charset="0"/>
              </a:rPr>
              <a:t>in relation to social assistance and maintenance aid for studies. </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derogation causes confusion as can be examined in the judgements of </a:t>
            </a:r>
            <a:r>
              <a:rPr lang="en-GB" sz="2300" i="1" u="sng" dirty="0">
                <a:solidFill>
                  <a:schemeClr val="accent6">
                    <a:lumMod val="75000"/>
                  </a:schemeClr>
                </a:solidFill>
                <a:latin typeface="Bell MT" panose="02020503060305020303" pitchFamily="18" charset="0"/>
              </a:rPr>
              <a:t>Brey [2013], Collins [2004]</a:t>
            </a:r>
            <a:r>
              <a:rPr lang="en-GB" sz="2300" u="sng" dirty="0">
                <a:solidFill>
                  <a:schemeClr val="accent6">
                    <a:lumMod val="7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and </a:t>
            </a:r>
            <a:r>
              <a:rPr lang="en-GB" sz="2300" i="1" u="sng" dirty="0" err="1">
                <a:solidFill>
                  <a:schemeClr val="accent6">
                    <a:lumMod val="75000"/>
                  </a:schemeClr>
                </a:solidFill>
                <a:latin typeface="Bell MT" panose="02020503060305020303" pitchFamily="18" charset="0"/>
              </a:rPr>
              <a:t>Vatsouras</a:t>
            </a:r>
            <a:r>
              <a:rPr lang="en-GB" sz="2300" i="1" u="sng" dirty="0">
                <a:solidFill>
                  <a:schemeClr val="accent6">
                    <a:lumMod val="75000"/>
                  </a:schemeClr>
                </a:solidFill>
                <a:latin typeface="Bell MT" panose="02020503060305020303" pitchFamily="18" charset="0"/>
              </a:rPr>
              <a:t> &amp; </a:t>
            </a:r>
            <a:r>
              <a:rPr lang="en-GB" sz="2300" i="1" u="sng" dirty="0" err="1">
                <a:solidFill>
                  <a:schemeClr val="accent6">
                    <a:lumMod val="75000"/>
                  </a:schemeClr>
                </a:solidFill>
                <a:latin typeface="Bell MT" panose="02020503060305020303" pitchFamily="18" charset="0"/>
              </a:rPr>
              <a:t>Koupatantze</a:t>
            </a:r>
            <a:r>
              <a:rPr lang="en-GB" sz="2300" i="1" u="sng" dirty="0">
                <a:solidFill>
                  <a:schemeClr val="accent6">
                    <a:lumMod val="75000"/>
                  </a:schemeClr>
                </a:solidFill>
                <a:latin typeface="Bell MT" panose="02020503060305020303" pitchFamily="18" charset="0"/>
              </a:rPr>
              <a:t> [2009]</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as the applicability of </a:t>
            </a:r>
            <a:r>
              <a:rPr lang="en-GB" sz="2300" u="sng" dirty="0">
                <a:solidFill>
                  <a:schemeClr val="accent1">
                    <a:lumMod val="75000"/>
                  </a:schemeClr>
                </a:solidFill>
                <a:latin typeface="Bell MT" panose="02020503060305020303" pitchFamily="18" charset="0"/>
              </a:rPr>
              <a:t>Article 24(2)</a:t>
            </a:r>
            <a:r>
              <a:rPr lang="en-GB" sz="2300" dirty="0">
                <a:solidFill>
                  <a:schemeClr val="tx2">
                    <a:lumMod val="75000"/>
                    <a:lumOff val="25000"/>
                  </a:schemeClr>
                </a:solidFill>
                <a:latin typeface="Bell MT" panose="02020503060305020303" pitchFamily="18" charset="0"/>
              </a:rPr>
              <a:t> as a legislative exclusion interferes with </a:t>
            </a:r>
            <a:r>
              <a:rPr lang="en-GB" sz="2300" u="sng" dirty="0">
                <a:solidFill>
                  <a:schemeClr val="accent1">
                    <a:lumMod val="75000"/>
                  </a:schemeClr>
                </a:solidFill>
                <a:latin typeface="Bell MT" panose="02020503060305020303" pitchFamily="18" charset="0"/>
              </a:rPr>
              <a:t>Article 45(2) </a:t>
            </a:r>
            <a:r>
              <a:rPr lang="en-GB" sz="2300" dirty="0">
                <a:solidFill>
                  <a:schemeClr val="tx2">
                    <a:lumMod val="75000"/>
                    <a:lumOff val="25000"/>
                  </a:schemeClr>
                </a:solidFill>
                <a:latin typeface="Bell MT" panose="02020503060305020303" pitchFamily="18" charset="0"/>
              </a:rPr>
              <a:t>which is a constitutional right.</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has hindered the clarity and consistency of the secondary legislation</a:t>
            </a:r>
            <a:r>
              <a:rPr lang="en-GB" sz="2300" dirty="0">
                <a:solidFill>
                  <a:schemeClr val="tx2">
                    <a:lumMod val="75000"/>
                    <a:lumOff val="25000"/>
                  </a:schemeClr>
                </a:solidFill>
              </a:rPr>
              <a:t>.</a:t>
            </a:r>
          </a:p>
        </p:txBody>
      </p:sp>
      <p:sp>
        <p:nvSpPr>
          <p:cNvPr id="5" name="Footer Placeholder 4">
            <a:extLst>
              <a:ext uri="{FF2B5EF4-FFF2-40B4-BE49-F238E27FC236}">
                <a16:creationId xmlns:a16="http://schemas.microsoft.com/office/drawing/2014/main" id="{1B7739AE-16BE-4AFC-A5BE-012CDBD4EFA3}"/>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404919"/>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HORIZONTAL LIMITATIONS</a:t>
            </a:r>
          </a:p>
        </p:txBody>
      </p:sp>
      <p:sp>
        <p:nvSpPr>
          <p:cNvPr id="6" name="TextBox 5">
            <a:extLst>
              <a:ext uri="{FF2B5EF4-FFF2-40B4-BE49-F238E27FC236}">
                <a16:creationId xmlns:a16="http://schemas.microsoft.com/office/drawing/2014/main" id="{4F5F554C-A0D0-47C6-B47B-B9D36B571676}"/>
              </a:ext>
            </a:extLst>
          </p:cNvPr>
          <p:cNvSpPr txBox="1"/>
          <p:nvPr/>
        </p:nvSpPr>
        <p:spPr>
          <a:xfrm>
            <a:off x="549796" y="1304176"/>
            <a:ext cx="11161240" cy="5509200"/>
          </a:xfrm>
          <a:prstGeom prst="rect">
            <a:avLst/>
          </a:prstGeom>
          <a:noFill/>
        </p:spPr>
        <p:txBody>
          <a:bodyPr wrap="square" rtlCol="0">
            <a:spAutoFit/>
          </a:bodyPr>
          <a:lstStyle/>
          <a:p>
            <a:pPr>
              <a:lnSpc>
                <a:spcPct val="90000"/>
              </a:lnSpc>
              <a:spcAft>
                <a:spcPts val="600"/>
              </a:spcAft>
            </a:pPr>
            <a:r>
              <a:rPr lang="en-GB" sz="2200" b="1" dirty="0">
                <a:solidFill>
                  <a:schemeClr val="tx2">
                    <a:lumMod val="75000"/>
                    <a:lumOff val="25000"/>
                  </a:schemeClr>
                </a:solidFill>
                <a:latin typeface="Bell MT" panose="02020503060305020303" pitchFamily="18" charset="0"/>
              </a:rPr>
              <a:t>Public Policy Justifications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Restrictions can be expressed on the basis of legitimate public interests.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Citizenship Directive has extended the derogations under </a:t>
            </a:r>
            <a:r>
              <a:rPr lang="en-GB" sz="2200" u="sng" dirty="0">
                <a:solidFill>
                  <a:schemeClr val="accent1">
                    <a:lumMod val="75000"/>
                  </a:schemeClr>
                </a:solidFill>
                <a:latin typeface="Bell MT" panose="02020503060305020303" pitchFamily="18" charset="0"/>
              </a:rPr>
              <a:t>Article 45(3) and Article 52 </a:t>
            </a:r>
            <a:r>
              <a:rPr lang="en-GB" sz="2200" dirty="0">
                <a:solidFill>
                  <a:schemeClr val="tx2">
                    <a:lumMod val="75000"/>
                    <a:lumOff val="25000"/>
                  </a:schemeClr>
                </a:solidFill>
                <a:latin typeface="Bell MT" panose="02020503060305020303" pitchFamily="18" charset="0"/>
              </a:rPr>
              <a:t>horizontally to all union citizens falling within the personal scope of the directive. </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27 of the Directive </a:t>
            </a:r>
            <a:r>
              <a:rPr lang="en-GB" sz="2200" dirty="0">
                <a:solidFill>
                  <a:schemeClr val="tx2">
                    <a:lumMod val="75000"/>
                    <a:lumOff val="25000"/>
                  </a:schemeClr>
                </a:solidFill>
                <a:latin typeface="Bell MT" panose="02020503060305020303" pitchFamily="18" charset="0"/>
              </a:rPr>
              <a:t>provides the </a:t>
            </a:r>
            <a:r>
              <a:rPr lang="en-GB" sz="2200" dirty="0">
                <a:solidFill>
                  <a:srgbClr val="00B050"/>
                </a:solidFill>
                <a:latin typeface="Bell MT" panose="02020503060305020303" pitchFamily="18" charset="0"/>
              </a:rPr>
              <a:t>grounds for restrictions.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These grounds each have various requirements for the restriction to be just. See these cases for details of these;</a:t>
            </a:r>
          </a:p>
          <a:p>
            <a:pPr marL="1257300" lvl="2" indent="-342900">
              <a:lnSpc>
                <a:spcPct val="90000"/>
              </a:lnSpc>
              <a:spcAft>
                <a:spcPts val="600"/>
              </a:spcAft>
              <a:buFontTx/>
              <a:buChar char="-"/>
            </a:pPr>
            <a:r>
              <a:rPr lang="en-GB" sz="2200" b="1" i="1" u="sng" dirty="0">
                <a:solidFill>
                  <a:schemeClr val="accent6">
                    <a:lumMod val="75000"/>
                  </a:schemeClr>
                </a:solidFill>
                <a:latin typeface="Bell MT" panose="02020503060305020303" pitchFamily="18" charset="0"/>
              </a:rPr>
              <a:t>Van </a:t>
            </a:r>
            <a:r>
              <a:rPr lang="en-GB" sz="2200" b="1" i="1" u="sng" dirty="0" err="1">
                <a:solidFill>
                  <a:schemeClr val="accent6">
                    <a:lumMod val="75000"/>
                  </a:schemeClr>
                </a:solidFill>
                <a:latin typeface="Bell MT" panose="02020503060305020303" pitchFamily="18" charset="0"/>
              </a:rPr>
              <a:t>Duyn</a:t>
            </a:r>
            <a:r>
              <a:rPr lang="en-GB" sz="2200" b="1" i="1" u="sng" dirty="0">
                <a:solidFill>
                  <a:schemeClr val="accent6">
                    <a:lumMod val="75000"/>
                  </a:schemeClr>
                </a:solidFill>
                <a:latin typeface="Bell MT" panose="02020503060305020303" pitchFamily="18" charset="0"/>
              </a:rPr>
              <a:t> [1974]</a:t>
            </a:r>
          </a:p>
          <a:p>
            <a:pPr marL="1257300" lvl="2" indent="-342900">
              <a:lnSpc>
                <a:spcPct val="90000"/>
              </a:lnSpc>
              <a:spcAft>
                <a:spcPts val="600"/>
              </a:spcAft>
              <a:buFontTx/>
              <a:buChar char="-"/>
            </a:pPr>
            <a:r>
              <a:rPr lang="en-GB" sz="2200" b="1" i="1" u="sng" dirty="0">
                <a:solidFill>
                  <a:schemeClr val="accent6">
                    <a:lumMod val="75000"/>
                  </a:schemeClr>
                </a:solidFill>
                <a:latin typeface="Bell MT" panose="02020503060305020303" pitchFamily="18" charset="0"/>
              </a:rPr>
              <a:t>Pierre </a:t>
            </a:r>
            <a:r>
              <a:rPr lang="en-GB" sz="2200" b="1" i="1" u="sng" dirty="0" err="1">
                <a:solidFill>
                  <a:schemeClr val="accent6">
                    <a:lumMod val="75000"/>
                  </a:schemeClr>
                </a:solidFill>
                <a:latin typeface="Bell MT" panose="02020503060305020303" pitchFamily="18" charset="0"/>
              </a:rPr>
              <a:t>Bouchereau</a:t>
            </a:r>
            <a:r>
              <a:rPr lang="en-GB" sz="2200" b="1" i="1" u="sng" dirty="0">
                <a:solidFill>
                  <a:schemeClr val="accent6">
                    <a:lumMod val="75000"/>
                  </a:schemeClr>
                </a:solidFill>
                <a:latin typeface="Bell MT" panose="02020503060305020303" pitchFamily="18" charset="0"/>
              </a:rPr>
              <a:t> [1977]</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Discriminatory measures can be justified.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Engelmann</a:t>
            </a:r>
            <a:r>
              <a:rPr lang="en-GB" sz="2200" u="sng" dirty="0">
                <a:solidFill>
                  <a:schemeClr val="accent6">
                    <a:lumMod val="75000"/>
                  </a:schemeClr>
                </a:solidFill>
                <a:latin typeface="Bell MT" panose="02020503060305020303" pitchFamily="18" charset="0"/>
              </a:rPr>
              <a:t> </a:t>
            </a:r>
            <a:r>
              <a:rPr lang="en-GB" sz="2200" i="1" u="sng" dirty="0">
                <a:solidFill>
                  <a:schemeClr val="accent6">
                    <a:lumMod val="75000"/>
                  </a:schemeClr>
                </a:solidFill>
                <a:latin typeface="Bell MT" panose="02020503060305020303" pitchFamily="18" charset="0"/>
              </a:rPr>
              <a:t>[2010])</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Existence of imperative requirements accepted in </a:t>
            </a:r>
            <a:r>
              <a:rPr lang="en-GB" sz="2200" u="sng" dirty="0" err="1">
                <a:solidFill>
                  <a:schemeClr val="accent6">
                    <a:lumMod val="75000"/>
                  </a:schemeClr>
                </a:solidFill>
                <a:latin typeface="Bell MT" panose="02020503060305020303" pitchFamily="18" charset="0"/>
              </a:rPr>
              <a:t>Gebhard</a:t>
            </a:r>
            <a:r>
              <a:rPr lang="en-GB" sz="2200" u="sng" dirty="0">
                <a:solidFill>
                  <a:schemeClr val="accent6">
                    <a:lumMod val="75000"/>
                  </a:schemeClr>
                </a:solidFill>
                <a:latin typeface="Bell MT" panose="02020503060305020303" pitchFamily="18" charset="0"/>
              </a:rPr>
              <a:t> [1965] </a:t>
            </a:r>
            <a:r>
              <a:rPr lang="en-GB" sz="2200" dirty="0">
                <a:solidFill>
                  <a:schemeClr val="tx2">
                    <a:lumMod val="75000"/>
                    <a:lumOff val="25000"/>
                  </a:schemeClr>
                </a:solidFill>
                <a:latin typeface="Bell MT" panose="02020503060305020303" pitchFamily="18" charset="0"/>
              </a:rPr>
              <a:t>when used to justify non-discriminatory restrictions.</a:t>
            </a:r>
          </a:p>
          <a:p>
            <a:pPr marL="342900" indent="-342900">
              <a:lnSpc>
                <a:spcPct val="90000"/>
              </a:lnSpc>
              <a:spcAft>
                <a:spcPts val="600"/>
              </a:spcAft>
              <a:buFontTx/>
              <a:buChar char="-"/>
            </a:pPr>
            <a:endParaRPr lang="en-GB" sz="2200" dirty="0">
              <a:solidFill>
                <a:schemeClr val="tx2">
                  <a:lumMod val="75000"/>
                  <a:lumOff val="25000"/>
                </a:schemeClr>
              </a:solidFill>
            </a:endParaRP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a:p>
            <a:pPr>
              <a:lnSpc>
                <a:spcPct val="90000"/>
              </a:lnSpc>
              <a:spcAft>
                <a:spcPts val="600"/>
              </a:spcAft>
            </a:pPr>
            <a:endParaRPr lang="en-GB" sz="2200" dirty="0">
              <a:solidFill>
                <a:schemeClr val="tx2">
                  <a:lumMod val="75000"/>
                  <a:lumOff val="25000"/>
                </a:schemeClr>
              </a:solidFill>
            </a:endParaRPr>
          </a:p>
        </p:txBody>
      </p:sp>
      <p:sp>
        <p:nvSpPr>
          <p:cNvPr id="2" name="Footer Placeholder 1">
            <a:extLst>
              <a:ext uri="{FF2B5EF4-FFF2-40B4-BE49-F238E27FC236}">
                <a16:creationId xmlns:a16="http://schemas.microsoft.com/office/drawing/2014/main" id="{C25CF1E7-B0F7-43B3-A9D7-F881D0282F66}"/>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7936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D0AE82-142A-4471-8B9C-57F1FA9E97D8}"/>
              </a:ext>
            </a:extLst>
          </p:cNvPr>
          <p:cNvSpPr txBox="1"/>
          <p:nvPr/>
        </p:nvSpPr>
        <p:spPr>
          <a:xfrm>
            <a:off x="1" y="228599"/>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PUBLIC SERVICE EXCEPTION</a:t>
            </a:r>
          </a:p>
        </p:txBody>
      </p:sp>
      <p:sp>
        <p:nvSpPr>
          <p:cNvPr id="7" name="TextBox 6">
            <a:extLst>
              <a:ext uri="{FF2B5EF4-FFF2-40B4-BE49-F238E27FC236}">
                <a16:creationId xmlns:a16="http://schemas.microsoft.com/office/drawing/2014/main" id="{0D6ED1D6-653C-4AC0-907D-83544EA51EEA}"/>
              </a:ext>
            </a:extLst>
          </p:cNvPr>
          <p:cNvSpPr txBox="1"/>
          <p:nvPr/>
        </p:nvSpPr>
        <p:spPr>
          <a:xfrm>
            <a:off x="4402977" y="1010670"/>
            <a:ext cx="7344815" cy="551144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Public Service restriction on free movement of persons is accepted.</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45(4) TFEU </a:t>
            </a:r>
            <a:r>
              <a:rPr lang="en-GB" sz="2200" dirty="0">
                <a:latin typeface="Bell MT" panose="02020503060305020303" pitchFamily="18" charset="0"/>
              </a:rPr>
              <a:t>provides for it in relation to workers.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For the freedom of establishment the limitation is found in </a:t>
            </a:r>
            <a:r>
              <a:rPr lang="en-GB" sz="2200" u="sng" dirty="0">
                <a:solidFill>
                  <a:schemeClr val="accent1">
                    <a:lumMod val="75000"/>
                  </a:schemeClr>
                </a:solidFill>
                <a:latin typeface="Bell MT" panose="02020503060305020303" pitchFamily="18" charset="0"/>
              </a:rPr>
              <a:t>Article 51.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What is a public service? </a:t>
            </a:r>
            <a:r>
              <a:rPr lang="en-GB" sz="2200" i="1" u="sng" dirty="0">
                <a:solidFill>
                  <a:schemeClr val="accent6">
                    <a:lumMod val="75000"/>
                  </a:schemeClr>
                </a:solidFill>
                <a:latin typeface="Bell MT" panose="02020503060305020303" pitchFamily="18" charset="0"/>
              </a:rPr>
              <a:t>Commission Vs. Belgium [1980] </a:t>
            </a:r>
            <a:r>
              <a:rPr lang="en-GB" sz="2200" dirty="0">
                <a:latin typeface="Bell MT" panose="02020503060305020303" pitchFamily="18" charset="0"/>
              </a:rPr>
              <a:t>established a </a:t>
            </a:r>
            <a:r>
              <a:rPr lang="en-GB" sz="2200" b="1" dirty="0">
                <a:solidFill>
                  <a:srgbClr val="00B050"/>
                </a:solidFill>
                <a:latin typeface="Bell MT" panose="02020503060305020303" pitchFamily="18" charset="0"/>
              </a:rPr>
              <a:t>functional definition </a:t>
            </a:r>
            <a:r>
              <a:rPr lang="en-GB" sz="2200" dirty="0">
                <a:latin typeface="Bell MT" panose="02020503060305020303" pitchFamily="18" charset="0"/>
              </a:rPr>
              <a:t>(paragraph 11)</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Entire professions are generally not provided for under the public service exclusions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Reyners</a:t>
            </a:r>
            <a:r>
              <a:rPr lang="en-GB" sz="2200" i="1" u="sng" dirty="0">
                <a:solidFill>
                  <a:schemeClr val="accent6">
                    <a:lumMod val="75000"/>
                  </a:schemeClr>
                </a:solidFill>
                <a:latin typeface="Bell MT" panose="02020503060305020303" pitchFamily="18" charset="0"/>
              </a:rPr>
              <a:t> [1974])</a:t>
            </a:r>
            <a:r>
              <a:rPr lang="en-GB" sz="2200" i="1" dirty="0">
                <a:latin typeface="Bell MT" panose="02020503060305020303" pitchFamily="18" charset="0"/>
              </a:rPr>
              <a:t> </a:t>
            </a:r>
            <a:r>
              <a:rPr lang="en-GB" sz="2200" dirty="0">
                <a:latin typeface="Bell MT" panose="02020503060305020303" pitchFamily="18" charset="0"/>
              </a:rPr>
              <a:t>unless the posts in question are typical of public service.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Commission vs. Belgium)</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Public service functional test has strict conditions.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Work must involve a special relationship of allegiance to the State.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Commission vs. Belgium</a:t>
            </a:r>
            <a:r>
              <a:rPr lang="en-GB" sz="22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Exception is only available in relation to access rather than within a position.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Ankers</a:t>
            </a:r>
            <a:r>
              <a:rPr lang="en-GB" sz="2200" i="1" u="sng" dirty="0">
                <a:solidFill>
                  <a:schemeClr val="accent6">
                    <a:lumMod val="75000"/>
                  </a:schemeClr>
                </a:solidFill>
                <a:latin typeface="Bell MT" panose="02020503060305020303" pitchFamily="18" charset="0"/>
              </a:rPr>
              <a:t> [2003])</a:t>
            </a:r>
          </a:p>
        </p:txBody>
      </p:sp>
      <p:pic>
        <p:nvPicPr>
          <p:cNvPr id="9" name="Picture 8">
            <a:extLst>
              <a:ext uri="{FF2B5EF4-FFF2-40B4-BE49-F238E27FC236}">
                <a16:creationId xmlns:a16="http://schemas.microsoft.com/office/drawing/2014/main" id="{1180F396-B01A-4A43-B543-392390BB7872}"/>
              </a:ext>
            </a:extLst>
          </p:cNvPr>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0843387">
            <a:off x="-17156" y="2080262"/>
            <a:ext cx="4049475" cy="3169566"/>
          </a:xfrm>
          <a:prstGeom prst="rect">
            <a:avLst/>
          </a:prstGeom>
        </p:spPr>
      </p:pic>
      <p:sp>
        <p:nvSpPr>
          <p:cNvPr id="2" name="Footer Placeholder 1">
            <a:extLst>
              <a:ext uri="{FF2B5EF4-FFF2-40B4-BE49-F238E27FC236}">
                <a16:creationId xmlns:a16="http://schemas.microsoft.com/office/drawing/2014/main" id="{D392E335-08C1-4D00-949C-DAB455ED4243}"/>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119098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D0AE82-142A-4471-8B9C-57F1FA9E97D8}"/>
              </a:ext>
            </a:extLst>
          </p:cNvPr>
          <p:cNvSpPr txBox="1"/>
          <p:nvPr/>
        </p:nvSpPr>
        <p:spPr>
          <a:xfrm>
            <a:off x="0" y="183648"/>
            <a:ext cx="12215092"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COMPANIES</a:t>
            </a:r>
          </a:p>
        </p:txBody>
      </p:sp>
      <p:sp>
        <p:nvSpPr>
          <p:cNvPr id="2" name="TextBox 1">
            <a:extLst>
              <a:ext uri="{FF2B5EF4-FFF2-40B4-BE49-F238E27FC236}">
                <a16:creationId xmlns:a16="http://schemas.microsoft.com/office/drawing/2014/main" id="{246619D8-77E3-4772-BDD7-1AB322A78613}"/>
              </a:ext>
            </a:extLst>
          </p:cNvPr>
          <p:cNvSpPr txBox="1"/>
          <p:nvPr/>
        </p:nvSpPr>
        <p:spPr>
          <a:xfrm>
            <a:off x="403794" y="4437111"/>
            <a:ext cx="11208544" cy="213359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Free movement of companies as a legal person exists in the EU. </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49 TFEU </a:t>
            </a:r>
            <a:r>
              <a:rPr lang="en-GB" sz="2100" dirty="0">
                <a:solidFill>
                  <a:schemeClr val="tx2">
                    <a:lumMod val="75000"/>
                    <a:lumOff val="25000"/>
                  </a:schemeClr>
                </a:solidFill>
                <a:latin typeface="Bell MT" panose="02020503060305020303" pitchFamily="18" charset="0"/>
              </a:rPr>
              <a:t>expressly covers companies.</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50 TFEU </a:t>
            </a:r>
            <a:r>
              <a:rPr lang="en-GB" sz="2100" dirty="0">
                <a:solidFill>
                  <a:schemeClr val="tx2">
                    <a:lumMod val="75000"/>
                    <a:lumOff val="25000"/>
                  </a:schemeClr>
                </a:solidFill>
                <a:latin typeface="Bell MT" panose="02020503060305020303" pitchFamily="18" charset="0"/>
              </a:rPr>
              <a:t>provides the Union with the special legislative competence in relation to company mobility.</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54 TFEU </a:t>
            </a:r>
            <a:r>
              <a:rPr lang="en-GB" sz="2100" dirty="0">
                <a:solidFill>
                  <a:schemeClr val="tx2">
                    <a:lumMod val="75000"/>
                    <a:lumOff val="25000"/>
                  </a:schemeClr>
                </a:solidFill>
                <a:latin typeface="Bell MT" panose="02020503060305020303" pitchFamily="18" charset="0"/>
              </a:rPr>
              <a:t>extends the personal scope of the freedom of establishment from natural persons to legal persons. </a:t>
            </a:r>
          </a:p>
          <a:p>
            <a:pPr>
              <a:lnSpc>
                <a:spcPct val="90000"/>
              </a:lnSpc>
            </a:pPr>
            <a:endParaRPr lang="en-GB" sz="2100" dirty="0">
              <a:solidFill>
                <a:schemeClr val="tx2">
                  <a:lumMod val="75000"/>
                  <a:lumOff val="25000"/>
                </a:schemeClr>
              </a:solidFill>
              <a:latin typeface="Bell MT" panose="02020503060305020303" pitchFamily="18" charset="0"/>
            </a:endParaRPr>
          </a:p>
        </p:txBody>
      </p:sp>
      <p:sp>
        <p:nvSpPr>
          <p:cNvPr id="3" name="TextBox 2">
            <a:extLst>
              <a:ext uri="{FF2B5EF4-FFF2-40B4-BE49-F238E27FC236}">
                <a16:creationId xmlns:a16="http://schemas.microsoft.com/office/drawing/2014/main" id="{4D77183E-724E-4077-9BDE-99818E146696}"/>
              </a:ext>
            </a:extLst>
          </p:cNvPr>
          <p:cNvSpPr txBox="1"/>
          <p:nvPr/>
        </p:nvSpPr>
        <p:spPr>
          <a:xfrm>
            <a:off x="430484" y="908720"/>
            <a:ext cx="8424936" cy="3307444"/>
          </a:xfrm>
          <a:prstGeom prst="rect">
            <a:avLst/>
          </a:prstGeom>
          <a:noFill/>
          <a:ln w="38100">
            <a:solidFill>
              <a:schemeClr val="accent1"/>
            </a:solidFill>
          </a:ln>
        </p:spPr>
        <p:txBody>
          <a:bodyPr wrap="square" rtlCol="0">
            <a:spAutoFit/>
          </a:bodyPr>
          <a:lstStyle/>
          <a:p>
            <a:pPr algn="ctr">
              <a:lnSpc>
                <a:spcPct val="90000"/>
              </a:lnSpc>
              <a:spcAft>
                <a:spcPts val="600"/>
              </a:spcAft>
            </a:pPr>
            <a:r>
              <a:rPr lang="en-GB" sz="2400" b="1" i="1" dirty="0">
                <a:solidFill>
                  <a:schemeClr val="tx2">
                    <a:lumMod val="75000"/>
                    <a:lumOff val="25000"/>
                  </a:schemeClr>
                </a:solidFill>
                <a:latin typeface="Bell MT" panose="02020503060305020303" pitchFamily="18" charset="0"/>
              </a:rPr>
              <a:t>What are considered ‘companies’?</a:t>
            </a:r>
          </a:p>
          <a:p>
            <a:pPr>
              <a:lnSpc>
                <a:spcPct val="90000"/>
              </a:lnSpc>
              <a:spcAft>
                <a:spcPts val="600"/>
              </a:spcAft>
            </a:pPr>
            <a:r>
              <a:rPr lang="en-GB" sz="2000" dirty="0">
                <a:solidFill>
                  <a:schemeClr val="tx2">
                    <a:lumMod val="75000"/>
                    <a:lumOff val="25000"/>
                  </a:schemeClr>
                </a:solidFill>
                <a:latin typeface="Bell MT" panose="02020503060305020303" pitchFamily="18" charset="0"/>
              </a:rPr>
              <a:t>A company for the purposes of the EU is </a:t>
            </a:r>
            <a:r>
              <a:rPr lang="en-GB" sz="2000" u="sng" dirty="0">
                <a:solidFill>
                  <a:srgbClr val="00B050"/>
                </a:solidFill>
                <a:latin typeface="Bell MT" panose="02020503060305020303" pitchFamily="18" charset="0"/>
              </a:rPr>
              <a:t>a legal person formed to undertake a business activity.</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Separate legal personality. </a:t>
            </a:r>
            <a:r>
              <a:rPr lang="en-GB" sz="2000" u="sng" dirty="0">
                <a:solidFill>
                  <a:schemeClr val="accent6">
                    <a:lumMod val="75000"/>
                  </a:schemeClr>
                </a:solidFill>
                <a:latin typeface="Bell MT" panose="02020503060305020303" pitchFamily="18" charset="0"/>
              </a:rPr>
              <a:t>(</a:t>
            </a:r>
            <a:r>
              <a:rPr lang="en-GB" sz="2000" i="1" u="sng" dirty="0">
                <a:solidFill>
                  <a:schemeClr val="accent6">
                    <a:lumMod val="75000"/>
                  </a:schemeClr>
                </a:solidFill>
                <a:latin typeface="Bell MT" panose="02020503060305020303" pitchFamily="18" charset="0"/>
              </a:rPr>
              <a:t>Salomon v. A. </a:t>
            </a:r>
            <a:r>
              <a:rPr lang="en-GB" sz="2000" i="1" u="sng" dirty="0" err="1">
                <a:solidFill>
                  <a:schemeClr val="accent6">
                    <a:lumMod val="75000"/>
                  </a:schemeClr>
                </a:solidFill>
                <a:latin typeface="Bell MT" panose="02020503060305020303" pitchFamily="18" charset="0"/>
              </a:rPr>
              <a:t>Saloman</a:t>
            </a:r>
            <a:r>
              <a:rPr lang="en-GB" sz="2000" i="1" u="sng" dirty="0">
                <a:solidFill>
                  <a:schemeClr val="accent6">
                    <a:lumMod val="75000"/>
                  </a:schemeClr>
                </a:solidFill>
                <a:latin typeface="Bell MT" panose="02020503060305020303" pitchFamily="18" charset="0"/>
              </a:rPr>
              <a:t> &amp; Co. Ltd [1897])</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Article 54 allows the companies protected to be formed and given status in accordance with national laws. (See</a:t>
            </a:r>
            <a:r>
              <a:rPr lang="en-GB" sz="2000" i="1" dirty="0">
                <a:solidFill>
                  <a:schemeClr val="tx2">
                    <a:lumMod val="75000"/>
                    <a:lumOff val="25000"/>
                  </a:schemeClr>
                </a:solidFill>
                <a:latin typeface="Bell MT" panose="02020503060305020303" pitchFamily="18" charset="0"/>
              </a:rPr>
              <a:t> </a:t>
            </a:r>
            <a:r>
              <a:rPr lang="en-GB" sz="2000" i="1" u="sng" dirty="0">
                <a:solidFill>
                  <a:schemeClr val="accent6">
                    <a:lumMod val="75000"/>
                  </a:schemeClr>
                </a:solidFill>
                <a:latin typeface="Bell MT" panose="02020503060305020303" pitchFamily="18" charset="0"/>
              </a:rPr>
              <a:t>Daily Mail [1988]</a:t>
            </a:r>
            <a:r>
              <a:rPr lang="en-GB" sz="2000" i="1" dirty="0">
                <a:solidFill>
                  <a:schemeClr val="tx2">
                    <a:lumMod val="75000"/>
                    <a:lumOff val="2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A company’s ‘nationality’ would depend on whether the MS adopts </a:t>
            </a:r>
            <a:r>
              <a:rPr lang="en-GB" sz="2000" u="sng" dirty="0">
                <a:solidFill>
                  <a:srgbClr val="00B050"/>
                </a:solidFill>
                <a:latin typeface="Bell MT" panose="02020503060305020303" pitchFamily="18" charset="0"/>
              </a:rPr>
              <a:t>the incorporation theory or the real seat theory.</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National states have complete freedom in defining the status of companies within their borders.</a:t>
            </a:r>
          </a:p>
        </p:txBody>
      </p:sp>
      <p:pic>
        <p:nvPicPr>
          <p:cNvPr id="5" name="Picture 4">
            <a:extLst>
              <a:ext uri="{FF2B5EF4-FFF2-40B4-BE49-F238E27FC236}">
                <a16:creationId xmlns:a16="http://schemas.microsoft.com/office/drawing/2014/main" id="{0D01954F-A5E2-4ABF-A31F-99CA58091A01}"/>
              </a:ext>
            </a:extLst>
          </p:cNvPr>
          <p:cNvPicPr>
            <a:picLocks noChangeAspect="1"/>
          </p:cNvPicPr>
          <p:nvPr/>
        </p:nvPicPr>
        <p:blipFill>
          <a:blip r:embed="rId2"/>
          <a:stretch>
            <a:fillRect/>
          </a:stretch>
        </p:blipFill>
        <p:spPr>
          <a:xfrm rot="5400000">
            <a:off x="8593128" y="1380752"/>
            <a:ext cx="3579481" cy="2512319"/>
          </a:xfrm>
          <a:prstGeom prst="rect">
            <a:avLst/>
          </a:prstGeom>
        </p:spPr>
      </p:pic>
      <p:sp>
        <p:nvSpPr>
          <p:cNvPr id="7" name="Footer Placeholder 6">
            <a:extLst>
              <a:ext uri="{FF2B5EF4-FFF2-40B4-BE49-F238E27FC236}">
                <a16:creationId xmlns:a16="http://schemas.microsoft.com/office/drawing/2014/main" id="{360D5D15-8297-4ABC-9ADE-097128F3428B}"/>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95132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45255-353A-4FB7-B8F9-0E3548DA03AE}"/>
              </a:ext>
            </a:extLst>
          </p:cNvPr>
          <p:cNvSpPr txBox="1"/>
          <p:nvPr/>
        </p:nvSpPr>
        <p:spPr>
          <a:xfrm>
            <a:off x="-1" y="252322"/>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HOST STATE RESTRICTIONS ON COMPANIES</a:t>
            </a:r>
          </a:p>
        </p:txBody>
      </p:sp>
      <p:sp>
        <p:nvSpPr>
          <p:cNvPr id="5" name="TextBox 4">
            <a:extLst>
              <a:ext uri="{FF2B5EF4-FFF2-40B4-BE49-F238E27FC236}">
                <a16:creationId xmlns:a16="http://schemas.microsoft.com/office/drawing/2014/main" id="{7CF94B35-ED5A-4CD8-A0E2-799E90A188E1}"/>
              </a:ext>
            </a:extLst>
          </p:cNvPr>
          <p:cNvSpPr txBox="1"/>
          <p:nvPr/>
        </p:nvSpPr>
        <p:spPr>
          <a:xfrm>
            <a:off x="837828" y="1052736"/>
            <a:ext cx="10729192" cy="390991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Does Article 54’s deference to national company law cover home State as well as the host State?</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It was clarified that this reference to national company law refers to where the company was first incorporated. (First formation principle as established in </a:t>
            </a:r>
            <a:r>
              <a:rPr lang="en-GB" sz="2300" i="1" u="sng" dirty="0" err="1">
                <a:solidFill>
                  <a:schemeClr val="accent6">
                    <a:lumMod val="75000"/>
                  </a:schemeClr>
                </a:solidFill>
                <a:latin typeface="Bell MT" panose="02020503060305020303" pitchFamily="18" charset="0"/>
              </a:rPr>
              <a:t>Centros</a:t>
            </a:r>
            <a:r>
              <a:rPr lang="en-GB" sz="2300" i="1" u="sng" dirty="0">
                <a:solidFill>
                  <a:schemeClr val="accent6">
                    <a:lumMod val="75000"/>
                  </a:schemeClr>
                </a:solidFill>
                <a:latin typeface="Bell MT" panose="02020503060305020303" pitchFamily="18" charset="0"/>
              </a:rPr>
              <a:t> [1999])</a:t>
            </a:r>
          </a:p>
          <a:p>
            <a:pPr marL="342900" indent="-342900">
              <a:lnSpc>
                <a:spcPct val="90000"/>
              </a:lnSpc>
              <a:spcAft>
                <a:spcPts val="600"/>
              </a:spcAft>
              <a:buFont typeface="Wingdings" panose="05000000000000000000" pitchFamily="2" charset="2"/>
              <a:buChar char="§"/>
            </a:pPr>
            <a:r>
              <a:rPr lang="en-GB" sz="2300" u="sng" dirty="0">
                <a:solidFill>
                  <a:schemeClr val="accent1">
                    <a:lumMod val="75000"/>
                  </a:schemeClr>
                </a:solidFill>
                <a:latin typeface="Bell MT" panose="02020503060305020303" pitchFamily="18" charset="0"/>
              </a:rPr>
              <a:t>Article 54 TFEU </a:t>
            </a:r>
            <a:r>
              <a:rPr lang="en-GB" sz="2300" dirty="0">
                <a:solidFill>
                  <a:schemeClr val="tx2">
                    <a:lumMod val="75000"/>
                    <a:lumOff val="25000"/>
                  </a:schemeClr>
                </a:solidFill>
                <a:latin typeface="Bell MT" panose="02020503060305020303" pitchFamily="18" charset="0"/>
              </a:rPr>
              <a:t>entitles the Member States to determine the personal scope of </a:t>
            </a:r>
            <a:r>
              <a:rPr lang="en-GB" sz="2300" u="sng" dirty="0">
                <a:solidFill>
                  <a:schemeClr val="accent1">
                    <a:lumMod val="75000"/>
                  </a:schemeClr>
                </a:solidFill>
                <a:latin typeface="Bell MT" panose="02020503060305020303" pitchFamily="18" charset="0"/>
              </a:rPr>
              <a:t>Article 49 TFEU.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Any national restrictions that does not affect the status of a company incorporated under national law will not benefit from Article 54 but will however be examined under </a:t>
            </a:r>
            <a:r>
              <a:rPr lang="en-GB" sz="2300" u="sng" dirty="0">
                <a:solidFill>
                  <a:schemeClr val="accent1">
                    <a:lumMod val="75000"/>
                  </a:schemeClr>
                </a:solidFill>
                <a:latin typeface="Bell MT" panose="02020503060305020303" pitchFamily="18" charset="0"/>
              </a:rPr>
              <a:t>Article 49.</a:t>
            </a:r>
          </a:p>
          <a:p>
            <a:pPr marL="342900" indent="-342900">
              <a:lnSpc>
                <a:spcPct val="90000"/>
              </a:lnSpc>
              <a:spcAft>
                <a:spcPts val="600"/>
              </a:spcAft>
              <a:buFont typeface="Wingdings" panose="05000000000000000000" pitchFamily="2" charset="2"/>
              <a:buChar char="§"/>
            </a:pPr>
            <a:endParaRPr lang="en-GB" sz="2300" dirty="0">
              <a:solidFill>
                <a:schemeClr val="tx2">
                  <a:lumMod val="75000"/>
                  <a:lumOff val="25000"/>
                </a:schemeClr>
              </a:solidFill>
              <a:latin typeface="Bell MT" panose="02020503060305020303" pitchFamily="18" charset="0"/>
            </a:endParaRPr>
          </a:p>
        </p:txBody>
      </p:sp>
      <p:pic>
        <p:nvPicPr>
          <p:cNvPr id="9" name="Picture 8">
            <a:extLst>
              <a:ext uri="{FF2B5EF4-FFF2-40B4-BE49-F238E27FC236}">
                <a16:creationId xmlns:a16="http://schemas.microsoft.com/office/drawing/2014/main" id="{F82837FD-E365-4A48-8FFA-1515F3DE40EC}"/>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9796" y="4715306"/>
            <a:ext cx="10820400" cy="2171700"/>
          </a:xfrm>
          <a:prstGeom prst="rect">
            <a:avLst/>
          </a:prstGeom>
        </p:spPr>
      </p:pic>
      <p:sp>
        <p:nvSpPr>
          <p:cNvPr id="2" name="Footer Placeholder 1">
            <a:extLst>
              <a:ext uri="{FF2B5EF4-FFF2-40B4-BE49-F238E27FC236}">
                <a16:creationId xmlns:a16="http://schemas.microsoft.com/office/drawing/2014/main" id="{35076276-2DFF-410F-982F-EED84BA01884}"/>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7885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45255-353A-4FB7-B8F9-0E3548DA03AE}"/>
              </a:ext>
            </a:extLst>
          </p:cNvPr>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MATERIAL SCOPE FOR COMPANIES</a:t>
            </a:r>
          </a:p>
        </p:txBody>
      </p:sp>
      <p:sp>
        <p:nvSpPr>
          <p:cNvPr id="5" name="TextBox 4">
            <a:extLst>
              <a:ext uri="{FF2B5EF4-FFF2-40B4-BE49-F238E27FC236}">
                <a16:creationId xmlns:a16="http://schemas.microsoft.com/office/drawing/2014/main" id="{7CF94B35-ED5A-4CD8-A0E2-799E90A188E1}"/>
              </a:ext>
            </a:extLst>
          </p:cNvPr>
          <p:cNvSpPr txBox="1"/>
          <p:nvPr/>
        </p:nvSpPr>
        <p:spPr>
          <a:xfrm>
            <a:off x="206694" y="843415"/>
            <a:ext cx="11809312" cy="192514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49 TFEU </a:t>
            </a:r>
            <a:r>
              <a:rPr lang="en-GB" sz="2200" dirty="0">
                <a:solidFill>
                  <a:schemeClr val="tx2">
                    <a:lumMod val="75000"/>
                    <a:lumOff val="25000"/>
                  </a:schemeClr>
                </a:solidFill>
                <a:latin typeface="Bell MT" panose="02020503060305020303" pitchFamily="18" charset="0"/>
              </a:rPr>
              <a:t>guarantees primary establishment of a company (set up and management,) and it prohibits restrictions to the setting up of agencies subsidiaries by nationals of Member States also. (secondary establishment.)</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Captures restrictions on emigration or immigration of a company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Daily Mail [1988])</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Captures regulatory as well as fiscal measures.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Daily Mail [1988])</a:t>
            </a:r>
          </a:p>
          <a:p>
            <a:pPr marL="342900" indent="-342900">
              <a:lnSpc>
                <a:spcPct val="90000"/>
              </a:lnSpc>
              <a:buFont typeface="Wingdings" panose="05000000000000000000" pitchFamily="2" charset="2"/>
              <a:buChar char="§"/>
            </a:pPr>
            <a:endParaRPr lang="en-GB" sz="2200" i="1" dirty="0">
              <a:solidFill>
                <a:schemeClr val="tx2">
                  <a:lumMod val="75000"/>
                  <a:lumOff val="25000"/>
                </a:schemeClr>
              </a:solidFill>
              <a:latin typeface="Bell MT" panose="02020503060305020303" pitchFamily="18" charset="0"/>
            </a:endParaRPr>
          </a:p>
        </p:txBody>
      </p:sp>
      <p:sp>
        <p:nvSpPr>
          <p:cNvPr id="3" name="Footer Placeholder 2">
            <a:extLst>
              <a:ext uri="{FF2B5EF4-FFF2-40B4-BE49-F238E27FC236}">
                <a16:creationId xmlns:a16="http://schemas.microsoft.com/office/drawing/2014/main" id="{DF7244CF-D9A5-4B0D-8468-4D5722711E23}"/>
              </a:ext>
            </a:extLst>
          </p:cNvPr>
          <p:cNvSpPr>
            <a:spLocks noGrp="1"/>
          </p:cNvSpPr>
          <p:nvPr>
            <p:ph type="ftr" sz="quarter" idx="11"/>
          </p:nvPr>
        </p:nvSpPr>
        <p:spPr/>
        <p:txBody>
          <a:bodyPr/>
          <a:lstStyle/>
          <a:p>
            <a:r>
              <a:rPr lang="en-GB"/>
              <a:t>INTRODUCTION-TO-EUROPEAN-LAW.SCHUTZE.EU</a:t>
            </a:r>
          </a:p>
        </p:txBody>
      </p:sp>
      <p:sp>
        <p:nvSpPr>
          <p:cNvPr id="6" name="Rectangle 5">
            <a:extLst>
              <a:ext uri="{FF2B5EF4-FFF2-40B4-BE49-F238E27FC236}">
                <a16:creationId xmlns:a16="http://schemas.microsoft.com/office/drawing/2014/main" id="{1588F3B8-D839-494B-BD06-0CA9362C9086}"/>
              </a:ext>
            </a:extLst>
          </p:cNvPr>
          <p:cNvSpPr/>
          <p:nvPr/>
        </p:nvSpPr>
        <p:spPr>
          <a:xfrm>
            <a:off x="168356" y="2564904"/>
            <a:ext cx="5691879" cy="4122103"/>
          </a:xfrm>
          <a:prstGeom prst="rect">
            <a:avLst/>
          </a:prstGeom>
        </p:spPr>
        <p:txBody>
          <a:bodyPr/>
          <a:lstStyle/>
          <a:p>
            <a:pPr lvl="0" algn="ctr"/>
            <a:r>
              <a:rPr lang="en-US" sz="2000" b="1" u="sng" dirty="0">
                <a:latin typeface="Bell MT" panose="02020503060305020303" pitchFamily="18" charset="0"/>
              </a:rPr>
              <a:t>Primary Establishment</a:t>
            </a:r>
          </a:p>
          <a:p>
            <a:pPr marL="285750" lvl="0" indent="-285750" algn="l">
              <a:buFont typeface="Arial" panose="020B0604020202020204" pitchFamily="34" charset="0"/>
              <a:buChar char="•"/>
            </a:pPr>
            <a:r>
              <a:rPr lang="en-US" dirty="0">
                <a:latin typeface="Bell MT" panose="02020503060305020303" pitchFamily="18" charset="0"/>
              </a:rPr>
              <a:t>National measures dealing with primary establishment can fall within the scope of </a:t>
            </a:r>
            <a:r>
              <a:rPr lang="en-US" u="sng" dirty="0">
                <a:solidFill>
                  <a:schemeClr val="accent1">
                    <a:lumMod val="75000"/>
                  </a:schemeClr>
                </a:solidFill>
                <a:latin typeface="Bell MT" panose="02020503060305020303" pitchFamily="18" charset="0"/>
              </a:rPr>
              <a:t>Article 49.</a:t>
            </a:r>
          </a:p>
          <a:p>
            <a:pPr marL="285750" lvl="0" indent="-285750" algn="l">
              <a:buFont typeface="Arial" panose="020B0604020202020204" pitchFamily="34" charset="0"/>
              <a:buChar char="•"/>
            </a:pPr>
            <a:r>
              <a:rPr lang="en-US" i="1" u="sng" dirty="0">
                <a:solidFill>
                  <a:schemeClr val="accent6">
                    <a:lumMod val="75000"/>
                  </a:schemeClr>
                </a:solidFill>
                <a:latin typeface="Bell MT" panose="02020503060305020303" pitchFamily="18" charset="0"/>
              </a:rPr>
              <a:t>Factortame II [1991] </a:t>
            </a:r>
            <a:r>
              <a:rPr lang="en-US" dirty="0">
                <a:latin typeface="Bell MT" panose="02020503060305020303" pitchFamily="18" charset="0"/>
              </a:rPr>
              <a:t>conveys the discrimination test applied. Indirect and direct discrimination both prohibited by </a:t>
            </a:r>
            <a:r>
              <a:rPr lang="en-US" u="sng" dirty="0">
                <a:solidFill>
                  <a:schemeClr val="accent1">
                    <a:lumMod val="75000"/>
                  </a:schemeClr>
                </a:solidFill>
                <a:latin typeface="Bell MT" panose="02020503060305020303" pitchFamily="18" charset="0"/>
              </a:rPr>
              <a:t>Article 49.</a:t>
            </a:r>
          </a:p>
          <a:p>
            <a:pPr marL="285750" lvl="0" indent="-285750" algn="l">
              <a:buFont typeface="Arial" panose="020B0604020202020204" pitchFamily="34" charset="0"/>
              <a:buChar char="•"/>
            </a:pPr>
            <a:r>
              <a:rPr lang="en-US" dirty="0">
                <a:latin typeface="Bell MT" panose="02020503060305020303" pitchFamily="18" charset="0"/>
              </a:rPr>
              <a:t>Requiring a company to be liquidated before reincorporating in a different host state is a restriction prohibited by </a:t>
            </a:r>
            <a:r>
              <a:rPr lang="en-US" u="sng" dirty="0">
                <a:solidFill>
                  <a:schemeClr val="accent1">
                    <a:lumMod val="75000"/>
                  </a:schemeClr>
                </a:solidFill>
                <a:latin typeface="Bell MT" panose="02020503060305020303" pitchFamily="18" charset="0"/>
              </a:rPr>
              <a:t>Article 49.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Cartesio</a:t>
            </a:r>
            <a:r>
              <a:rPr lang="en-US" i="1" u="sng" dirty="0">
                <a:solidFill>
                  <a:schemeClr val="accent6">
                    <a:lumMod val="75000"/>
                  </a:schemeClr>
                </a:solidFill>
                <a:latin typeface="Bell MT" panose="02020503060305020303" pitchFamily="18" charset="0"/>
              </a:rPr>
              <a:t> [2008])</a:t>
            </a:r>
          </a:p>
          <a:p>
            <a:pPr marL="285750" lvl="0" indent="-285750" algn="l">
              <a:buFont typeface="Arial" panose="020B0604020202020204" pitchFamily="34" charset="0"/>
              <a:buChar char="•"/>
            </a:pPr>
            <a:r>
              <a:rPr lang="en-US" dirty="0">
                <a:latin typeface="Bell MT" panose="02020503060305020303" pitchFamily="18" charset="0"/>
              </a:rPr>
              <a:t>No guaranteed right to corporate conversion.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Cartesio</a:t>
            </a:r>
            <a:r>
              <a:rPr lang="en-US" i="1" u="sng" dirty="0">
                <a:solidFill>
                  <a:schemeClr val="accent6">
                    <a:lumMod val="75000"/>
                  </a:schemeClr>
                </a:solidFill>
                <a:latin typeface="Bell MT" panose="02020503060305020303" pitchFamily="18" charset="0"/>
              </a:rPr>
              <a:t> [2008])</a:t>
            </a:r>
          </a:p>
          <a:p>
            <a:pPr marL="285750" lvl="0" indent="-285750" algn="l">
              <a:buFont typeface="Arial" panose="020B0604020202020204" pitchFamily="34" charset="0"/>
              <a:buChar char="•"/>
            </a:pPr>
            <a:r>
              <a:rPr lang="en-US" dirty="0">
                <a:latin typeface="Bell MT" panose="02020503060305020303" pitchFamily="18" charset="0"/>
              </a:rPr>
              <a:t>National measures limiting primary establishment are subject to a discrimination test. </a:t>
            </a:r>
            <a:r>
              <a:rPr lang="en-US" i="1"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Sevic</a:t>
            </a:r>
            <a:r>
              <a:rPr lang="en-US" i="1" u="sng" dirty="0">
                <a:solidFill>
                  <a:schemeClr val="accent6">
                    <a:lumMod val="75000"/>
                  </a:schemeClr>
                </a:solidFill>
                <a:latin typeface="Bell MT" panose="02020503060305020303" pitchFamily="18" charset="0"/>
              </a:rPr>
              <a:t> Systems [2005])</a:t>
            </a:r>
          </a:p>
        </p:txBody>
      </p:sp>
      <p:sp>
        <p:nvSpPr>
          <p:cNvPr id="7" name="Rectangle 6">
            <a:extLst>
              <a:ext uri="{FF2B5EF4-FFF2-40B4-BE49-F238E27FC236}">
                <a16:creationId xmlns:a16="http://schemas.microsoft.com/office/drawing/2014/main" id="{A9ED7F1A-F3C4-4ACD-AF51-581FFB588CE8}"/>
              </a:ext>
            </a:extLst>
          </p:cNvPr>
          <p:cNvSpPr/>
          <p:nvPr/>
        </p:nvSpPr>
        <p:spPr>
          <a:xfrm>
            <a:off x="6445124" y="2564904"/>
            <a:ext cx="5382073" cy="3170099"/>
          </a:xfrm>
          <a:prstGeom prst="rect">
            <a:avLst/>
          </a:prstGeom>
        </p:spPr>
        <p:txBody>
          <a:bodyPr wrap="square">
            <a:spAutoFit/>
          </a:bodyPr>
          <a:lstStyle/>
          <a:p>
            <a:pPr lvl="0" algn="ctr"/>
            <a:r>
              <a:rPr lang="en-US" sz="2000" b="1" u="sng" dirty="0">
                <a:latin typeface="Bell MT" panose="02020503060305020303" pitchFamily="18" charset="0"/>
              </a:rPr>
              <a:t>Secondary Establishment</a:t>
            </a:r>
          </a:p>
          <a:p>
            <a:pPr marL="285750" lvl="0" indent="-285750">
              <a:buFont typeface="Arial" panose="020B0604020202020204" pitchFamily="34" charset="0"/>
              <a:buChar char="•"/>
            </a:pPr>
            <a:r>
              <a:rPr lang="en-US" dirty="0">
                <a:latin typeface="Bell MT" panose="02020503060305020303" pitchFamily="18" charset="0"/>
              </a:rPr>
              <a:t>Concerns setting up subsidiaries of a company.</a:t>
            </a:r>
          </a:p>
          <a:p>
            <a:pPr marL="285750" lvl="0" indent="-285750">
              <a:buFont typeface="Arial" panose="020B0604020202020204" pitchFamily="34" charset="0"/>
              <a:buChar char="•"/>
            </a:pPr>
            <a:r>
              <a:rPr lang="en-US" dirty="0">
                <a:latin typeface="Bell MT" panose="02020503060305020303" pitchFamily="18" charset="0"/>
              </a:rPr>
              <a:t>Any permanent presence in another Member State may be covered. </a:t>
            </a:r>
            <a:r>
              <a:rPr lang="en-US" u="sng" dirty="0">
                <a:solidFill>
                  <a:schemeClr val="accent6">
                    <a:lumMod val="75000"/>
                  </a:schemeClr>
                </a:solidFill>
                <a:latin typeface="Bell MT" panose="02020503060305020303" pitchFamily="18" charset="0"/>
              </a:rPr>
              <a:t>(</a:t>
            </a:r>
            <a:r>
              <a:rPr lang="en-US" i="1" u="sng" dirty="0">
                <a:solidFill>
                  <a:schemeClr val="accent6">
                    <a:lumMod val="75000"/>
                  </a:schemeClr>
                </a:solidFill>
                <a:latin typeface="Bell MT" panose="02020503060305020303" pitchFamily="18" charset="0"/>
              </a:rPr>
              <a:t>Commission vs. Germany [1986])</a:t>
            </a:r>
          </a:p>
          <a:p>
            <a:pPr marL="285750" lvl="0" indent="-285750">
              <a:buFont typeface="Arial" panose="020B0604020202020204" pitchFamily="34" charset="0"/>
              <a:buChar char="•"/>
            </a:pPr>
            <a:r>
              <a:rPr lang="en-US" dirty="0">
                <a:latin typeface="Bell MT" panose="02020503060305020303" pitchFamily="18" charset="0"/>
              </a:rPr>
              <a:t>Member State cannot give preference to a particular form of secondary establishment. </a:t>
            </a:r>
            <a:r>
              <a:rPr lang="en-US" i="1"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Avoir</a:t>
            </a:r>
            <a:r>
              <a:rPr lang="en-US" i="1" u="sng" dirty="0">
                <a:solidFill>
                  <a:schemeClr val="accent6">
                    <a:lumMod val="75000"/>
                  </a:schemeClr>
                </a:solidFill>
                <a:latin typeface="Bell MT" panose="02020503060305020303" pitchFamily="18" charset="0"/>
              </a:rPr>
              <a:t> Fiscal [1986])</a:t>
            </a:r>
          </a:p>
          <a:p>
            <a:pPr marL="285750" lvl="0" indent="-285750">
              <a:buFont typeface="Arial" panose="020B0604020202020204" pitchFamily="34" charset="0"/>
              <a:buChar char="•"/>
            </a:pPr>
            <a:r>
              <a:rPr lang="en-US" dirty="0">
                <a:latin typeface="Bell MT" panose="02020503060305020303" pitchFamily="18" charset="0"/>
              </a:rPr>
              <a:t>Discrimination rationale applied as well.</a:t>
            </a:r>
          </a:p>
          <a:p>
            <a:pPr marL="285750" lvl="0" indent="-285750">
              <a:buFont typeface="Arial" panose="020B0604020202020204" pitchFamily="34" charset="0"/>
              <a:buChar char="•"/>
            </a:pPr>
            <a:r>
              <a:rPr lang="en-US" dirty="0">
                <a:latin typeface="Bell MT" panose="02020503060305020303" pitchFamily="18" charset="0"/>
              </a:rPr>
              <a:t>Non-discriminatory measures come within the material scope of Article 49 TFEU as well.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Centros</a:t>
            </a:r>
            <a:r>
              <a:rPr lang="en-US" i="1" u="sng" dirty="0">
                <a:solidFill>
                  <a:schemeClr val="accent6">
                    <a:lumMod val="75000"/>
                  </a:schemeClr>
                </a:solidFill>
                <a:latin typeface="Bell MT" panose="02020503060305020303" pitchFamily="18" charset="0"/>
              </a:rPr>
              <a:t> [1999]</a:t>
            </a:r>
            <a:r>
              <a:rPr lang="en-US" i="1" dirty="0">
                <a:latin typeface="Bell MT" panose="02020503060305020303" pitchFamily="18" charset="0"/>
              </a:rPr>
              <a:t> </a:t>
            </a:r>
            <a:r>
              <a:rPr lang="en-US" dirty="0">
                <a:latin typeface="Bell MT" panose="02020503060305020303" pitchFamily="18" charset="0"/>
              </a:rPr>
              <a:t>and also see </a:t>
            </a:r>
            <a:r>
              <a:rPr lang="en-US" i="1" u="sng" dirty="0">
                <a:solidFill>
                  <a:schemeClr val="accent6">
                    <a:lumMod val="75000"/>
                  </a:schemeClr>
                </a:solidFill>
                <a:latin typeface="Bell MT" panose="02020503060305020303" pitchFamily="18" charset="0"/>
              </a:rPr>
              <a:t>Inspire Art [2003]</a:t>
            </a:r>
            <a:r>
              <a:rPr lang="en-US" i="1" dirty="0">
                <a:latin typeface="Bell MT" panose="02020503060305020303" pitchFamily="18" charset="0"/>
              </a:rPr>
              <a:t>) </a:t>
            </a:r>
          </a:p>
        </p:txBody>
      </p:sp>
      <p:cxnSp>
        <p:nvCxnSpPr>
          <p:cNvPr id="9" name="Straight Connector 8">
            <a:extLst>
              <a:ext uri="{FF2B5EF4-FFF2-40B4-BE49-F238E27FC236}">
                <a16:creationId xmlns:a16="http://schemas.microsoft.com/office/drawing/2014/main" id="{32C5B185-6F40-42CD-9B8B-B7AA8E43F101}"/>
              </a:ext>
            </a:extLst>
          </p:cNvPr>
          <p:cNvCxnSpPr/>
          <p:nvPr/>
        </p:nvCxnSpPr>
        <p:spPr>
          <a:xfrm>
            <a:off x="6238428" y="2708920"/>
            <a:ext cx="0" cy="3528392"/>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96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A3BFC-31C3-445A-8C65-5D2F2549087A}"/>
              </a:ext>
            </a:extLst>
          </p:cNvPr>
          <p:cNvSpPr txBox="1"/>
          <p:nvPr/>
        </p:nvSpPr>
        <p:spPr>
          <a:xfrm>
            <a:off x="-1" y="412437"/>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DOCTRINE OF ABUSE OF RIGHTS</a:t>
            </a:r>
          </a:p>
        </p:txBody>
      </p:sp>
      <p:sp>
        <p:nvSpPr>
          <p:cNvPr id="7" name="TextBox 6">
            <a:extLst>
              <a:ext uri="{FF2B5EF4-FFF2-40B4-BE49-F238E27FC236}">
                <a16:creationId xmlns:a16="http://schemas.microsoft.com/office/drawing/2014/main" id="{20249AC6-9B0C-4999-8368-25B379085E6E}"/>
              </a:ext>
            </a:extLst>
          </p:cNvPr>
          <p:cNvSpPr txBox="1"/>
          <p:nvPr/>
        </p:nvSpPr>
        <p:spPr>
          <a:xfrm>
            <a:off x="297766" y="1356867"/>
            <a:ext cx="11593289" cy="452040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Individuals ability to freely select a particular company law regime has led to a regulatory competition between national legal orders.</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Race to the bottom is a massive danger for national company laws.</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Development of “letter-box companies”; the only physical presence of the company in the state is the title. </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Difficulty in prohibiting this behaviour due to prohibition of restrictions as seen in </a:t>
            </a:r>
            <a:r>
              <a:rPr lang="en-GB" sz="2200" i="1" u="sng" dirty="0" err="1">
                <a:solidFill>
                  <a:schemeClr val="accent6">
                    <a:lumMod val="75000"/>
                  </a:schemeClr>
                </a:solidFill>
                <a:latin typeface="Bell MT" panose="02020503060305020303" pitchFamily="18" charset="0"/>
              </a:rPr>
              <a:t>Centros</a:t>
            </a:r>
            <a:r>
              <a:rPr lang="en-GB" sz="2200" i="1" u="sng" dirty="0">
                <a:solidFill>
                  <a:schemeClr val="accent6">
                    <a:lumMod val="75000"/>
                  </a:schemeClr>
                </a:solidFill>
                <a:latin typeface="Bell MT" panose="02020503060305020303" pitchFamily="18" charset="0"/>
              </a:rPr>
              <a:t> [1999]</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Special justification exists via the abuse of right doctrine.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van </a:t>
            </a:r>
            <a:r>
              <a:rPr lang="en-GB" sz="2200" i="1" u="sng" dirty="0" err="1">
                <a:solidFill>
                  <a:schemeClr val="accent6">
                    <a:lumMod val="75000"/>
                  </a:schemeClr>
                </a:solidFill>
                <a:latin typeface="Bell MT" panose="02020503060305020303" pitchFamily="18" charset="0"/>
              </a:rPr>
              <a:t>Binsbergen</a:t>
            </a:r>
            <a:r>
              <a:rPr lang="en-GB" sz="2200" i="1" u="sng" dirty="0">
                <a:solidFill>
                  <a:schemeClr val="accent6">
                    <a:lumMod val="75000"/>
                  </a:schemeClr>
                </a:solidFill>
                <a:latin typeface="Bell MT" panose="02020503060305020303" pitchFamily="18" charset="0"/>
              </a:rPr>
              <a:t> [1974])</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Very tight parameters of when this doctrine can be applied as seen in </a:t>
            </a:r>
            <a:r>
              <a:rPr lang="en-GB" sz="2200" i="1" u="sng" dirty="0" err="1">
                <a:solidFill>
                  <a:schemeClr val="accent6">
                    <a:lumMod val="75000"/>
                  </a:schemeClr>
                </a:solidFill>
                <a:latin typeface="Bell MT" panose="02020503060305020303" pitchFamily="18" charset="0"/>
              </a:rPr>
              <a:t>Centros</a:t>
            </a:r>
            <a:r>
              <a:rPr lang="en-GB" sz="2200" i="1" u="sng" dirty="0">
                <a:solidFill>
                  <a:schemeClr val="accent6">
                    <a:lumMod val="75000"/>
                  </a:schemeClr>
                </a:solidFill>
                <a:latin typeface="Bell MT" panose="02020503060305020303" pitchFamily="18" charset="0"/>
              </a:rPr>
              <a:t> [1999] </a:t>
            </a:r>
            <a:r>
              <a:rPr lang="en-GB" sz="2200" dirty="0">
                <a:solidFill>
                  <a:schemeClr val="tx2"/>
                </a:solidFill>
                <a:latin typeface="Bell MT" panose="02020503060305020303" pitchFamily="18" charset="0"/>
              </a:rPr>
              <a:t>then loosened somewhat via </a:t>
            </a:r>
            <a:r>
              <a:rPr lang="en-GB" sz="2200" i="1" u="sng" dirty="0">
                <a:solidFill>
                  <a:schemeClr val="accent6">
                    <a:lumMod val="75000"/>
                  </a:schemeClr>
                </a:solidFill>
                <a:latin typeface="Bell MT" panose="02020503060305020303" pitchFamily="18" charset="0"/>
              </a:rPr>
              <a:t>Cadbury Schweppes [2006]. </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If there is no genuine economic activity, an abuse of rights can be found if the company derived an artificial advantage from the arrangement (</a:t>
            </a:r>
            <a:r>
              <a:rPr lang="en-GB" sz="2200" dirty="0">
                <a:solidFill>
                  <a:srgbClr val="00B050"/>
                </a:solidFill>
                <a:latin typeface="Bell MT" panose="02020503060305020303" pitchFamily="18" charset="0"/>
              </a:rPr>
              <a:t>subjective element,</a:t>
            </a:r>
            <a:r>
              <a:rPr lang="en-GB" sz="2200" dirty="0">
                <a:solidFill>
                  <a:schemeClr val="tx2"/>
                </a:solidFill>
                <a:latin typeface="Bell MT" panose="02020503060305020303" pitchFamily="18" charset="0"/>
              </a:rPr>
              <a:t>) that is not covered by the objective of free movement (</a:t>
            </a:r>
            <a:r>
              <a:rPr lang="en-GB" sz="2200" dirty="0">
                <a:solidFill>
                  <a:srgbClr val="00B050"/>
                </a:solidFill>
                <a:latin typeface="Bell MT" panose="02020503060305020303" pitchFamily="18" charset="0"/>
              </a:rPr>
              <a:t>objective element</a:t>
            </a:r>
            <a:r>
              <a:rPr lang="en-GB" sz="2200" dirty="0">
                <a:solidFill>
                  <a:schemeClr val="tx2"/>
                </a:solidFill>
                <a:latin typeface="Bell MT" panose="02020503060305020303" pitchFamily="18" charset="0"/>
              </a:rPr>
              <a:t>.)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Cadbury Schweppes [2006])</a:t>
            </a:r>
          </a:p>
        </p:txBody>
      </p:sp>
      <p:sp>
        <p:nvSpPr>
          <p:cNvPr id="2" name="Footer Placeholder 1">
            <a:extLst>
              <a:ext uri="{FF2B5EF4-FFF2-40B4-BE49-F238E27FC236}">
                <a16:creationId xmlns:a16="http://schemas.microsoft.com/office/drawing/2014/main" id="{A083DF81-2CE2-44D7-88AD-EE521A9BAAEC}"/>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27068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WHAT IS THE FREE MOVEMENT OF PERSONS?</a:t>
            </a:r>
          </a:p>
        </p:txBody>
      </p:sp>
      <p:sp>
        <p:nvSpPr>
          <p:cNvPr id="4" name="TextBox 3"/>
          <p:cNvSpPr txBox="1"/>
          <p:nvPr/>
        </p:nvSpPr>
        <p:spPr>
          <a:xfrm>
            <a:off x="4798268" y="1181184"/>
            <a:ext cx="6828393" cy="5056128"/>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21(1) TFEU</a:t>
            </a:r>
            <a:r>
              <a:rPr lang="en-GB" sz="2200" dirty="0">
                <a:solidFill>
                  <a:schemeClr val="tx2">
                    <a:lumMod val="75000"/>
                    <a:lumOff val="25000"/>
                  </a:schemeClr>
                </a:solidFill>
                <a:latin typeface="Bell MT" panose="02020503060305020303" pitchFamily="18" charset="0"/>
              </a:rPr>
              <a:t>; grants every citizen of the European Union the right to move and reside freely within the territories of member states. </a:t>
            </a:r>
          </a:p>
          <a:p>
            <a:pPr marL="342900" indent="-342900">
              <a:lnSpc>
                <a:spcPct val="90000"/>
              </a:lnSpc>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45 &amp; 49  of TFEU</a:t>
            </a:r>
            <a:r>
              <a:rPr lang="en-GB" sz="2200" dirty="0">
                <a:solidFill>
                  <a:schemeClr val="tx2">
                    <a:lumMod val="75000"/>
                    <a:lumOff val="25000"/>
                  </a:schemeClr>
                </a:solidFill>
                <a:latin typeface="Bell MT" panose="02020503060305020303" pitchFamily="18" charset="0"/>
              </a:rPr>
              <a:t> prohibits restrictions upon this right so long as the disputed restriction is not purely internal in nature. (</a:t>
            </a:r>
            <a:r>
              <a:rPr lang="en-GB" sz="2200" i="1" u="sng" dirty="0">
                <a:solidFill>
                  <a:schemeClr val="accent6">
                    <a:lumMod val="75000"/>
                  </a:schemeClr>
                </a:solidFill>
                <a:latin typeface="Bell MT" panose="02020503060305020303" pitchFamily="18" charset="0"/>
              </a:rPr>
              <a:t>Case 175/78 The Queen vs. Saunders [1979]</a:t>
            </a:r>
            <a:r>
              <a:rPr lang="en-GB" sz="2200" dirty="0">
                <a:solidFill>
                  <a:schemeClr val="tx2">
                    <a:lumMod val="75000"/>
                    <a:lumOff val="25000"/>
                  </a:schemeClr>
                </a:solidFill>
                <a:latin typeface="Bell MT" panose="02020503060305020303" pitchFamily="18" charset="0"/>
              </a:rPr>
              <a:t>)</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Can be separated into free movement of;</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1. Workers &amp; the Self-Employed</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2. Family members</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3. Legal persons (companies)</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Free movement of persons is a complex area due to special harmonisation competencies and the existence of both negative and positive harmonisation.</a:t>
            </a:r>
          </a:p>
        </p:txBody>
      </p:sp>
      <p:sp>
        <p:nvSpPr>
          <p:cNvPr id="3" name="Footer Placeholder 2">
            <a:extLst>
              <a:ext uri="{FF2B5EF4-FFF2-40B4-BE49-F238E27FC236}">
                <a16:creationId xmlns:a16="http://schemas.microsoft.com/office/drawing/2014/main" id="{3D816327-F9A3-40CA-B441-82F50693FDA2}"/>
              </a:ext>
            </a:extLst>
          </p:cNvPr>
          <p:cNvSpPr>
            <a:spLocks noGrp="1"/>
          </p:cNvSpPr>
          <p:nvPr>
            <p:ph type="ftr" sz="quarter" idx="11"/>
          </p:nvPr>
        </p:nvSpPr>
        <p:spPr/>
        <p:txBody>
          <a:bodyPr/>
          <a:lstStyle/>
          <a:p>
            <a:r>
              <a:rPr lang="en-GB"/>
              <a:t>INTRODUCTION-TO-EUROPEAN-LAW.SCHUTZE.EU</a:t>
            </a:r>
            <a:endParaRPr lang="en-GB" dirty="0"/>
          </a:p>
        </p:txBody>
      </p:sp>
      <p:pic>
        <p:nvPicPr>
          <p:cNvPr id="8" name="Picture 7" descr="A group of people on a beach&#10;&#10;Description generated with very high confidence">
            <a:extLst>
              <a:ext uri="{FF2B5EF4-FFF2-40B4-BE49-F238E27FC236}">
                <a16:creationId xmlns:a16="http://schemas.microsoft.com/office/drawing/2014/main" id="{37E7C36A-DB40-4563-B691-E2C6FAB368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063" y="1196752"/>
            <a:ext cx="4109181" cy="2520280"/>
          </a:xfrm>
          <a:prstGeom prst="rect">
            <a:avLst/>
          </a:prstGeom>
        </p:spPr>
      </p:pic>
      <p:pic>
        <p:nvPicPr>
          <p:cNvPr id="11" name="Picture 10" descr="A group of people on a beach&#10;&#10;Description generated with very high confidence">
            <a:extLst>
              <a:ext uri="{FF2B5EF4-FFF2-40B4-BE49-F238E27FC236}">
                <a16:creationId xmlns:a16="http://schemas.microsoft.com/office/drawing/2014/main" id="{A7B50E7F-819C-406A-A24D-613D8F927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063" y="3717032"/>
            <a:ext cx="4109181" cy="2520280"/>
          </a:xfrm>
          <a:prstGeom prst="rect">
            <a:avLst/>
          </a:prstGeom>
        </p:spPr>
      </p:pic>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17E40-41EF-4582-BB73-7C15747977B0}"/>
              </a:ext>
            </a:extLst>
          </p:cNvPr>
          <p:cNvSpPr txBox="1"/>
          <p:nvPr/>
        </p:nvSpPr>
        <p:spPr>
          <a:xfrm>
            <a:off x="-1" y="180314"/>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POSITIVE INTEGRATION</a:t>
            </a:r>
          </a:p>
        </p:txBody>
      </p:sp>
      <p:sp>
        <p:nvSpPr>
          <p:cNvPr id="5" name="TextBox 4">
            <a:extLst>
              <a:ext uri="{FF2B5EF4-FFF2-40B4-BE49-F238E27FC236}">
                <a16:creationId xmlns:a16="http://schemas.microsoft.com/office/drawing/2014/main" id="{5D1AF7EB-A721-4F12-BF28-01D437E79F17}"/>
              </a:ext>
            </a:extLst>
          </p:cNvPr>
          <p:cNvSpPr txBox="1"/>
          <p:nvPr/>
        </p:nvSpPr>
        <p:spPr>
          <a:xfrm>
            <a:off x="211888" y="942267"/>
            <a:ext cx="11872222" cy="223054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50(2)(g) </a:t>
            </a:r>
            <a:r>
              <a:rPr lang="en-GB" sz="2200" dirty="0">
                <a:latin typeface="Bell MT" panose="02020503060305020303" pitchFamily="18" charset="0"/>
              </a:rPr>
              <a:t>is the foundation for European Company law. </a:t>
            </a:r>
          </a:p>
          <a:p>
            <a:pPr marL="342900" indent="-342900">
              <a:lnSpc>
                <a:spcPct val="90000"/>
              </a:lnSpc>
              <a:buFont typeface="Wingdings" panose="05000000000000000000" pitchFamily="2" charset="2"/>
              <a:buChar char="§"/>
            </a:pPr>
            <a:r>
              <a:rPr lang="en-GB" sz="2200" dirty="0">
                <a:latin typeface="Bell MT" panose="02020503060305020303" pitchFamily="18" charset="0"/>
              </a:rPr>
              <a:t>The Article isn’t a coordinating competence; it allows harmonisation.</a:t>
            </a:r>
          </a:p>
          <a:p>
            <a:pPr marL="342900" indent="-342900">
              <a:lnSpc>
                <a:spcPct val="90000"/>
              </a:lnSpc>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Daihatsu [1997]</a:t>
            </a:r>
            <a:r>
              <a:rPr lang="en-GB" sz="2200" u="sng" dirty="0">
                <a:solidFill>
                  <a:schemeClr val="accent6">
                    <a:lumMod val="75000"/>
                  </a:schemeClr>
                </a:solidFill>
                <a:latin typeface="Bell MT" panose="02020503060305020303" pitchFamily="18" charset="0"/>
              </a:rPr>
              <a:t> </a:t>
            </a:r>
            <a:r>
              <a:rPr lang="en-GB" sz="2200" dirty="0">
                <a:latin typeface="Bell MT" panose="02020503060305020303" pitchFamily="18" charset="0"/>
              </a:rPr>
              <a:t>suggests that the Article is interpreted broadly.</a:t>
            </a:r>
          </a:p>
          <a:p>
            <a:pPr marL="342900" indent="-342900">
              <a:lnSpc>
                <a:spcPct val="90000"/>
              </a:lnSpc>
              <a:buFont typeface="Wingdings" panose="05000000000000000000" pitchFamily="2" charset="2"/>
              <a:buChar char="§"/>
            </a:pPr>
            <a:r>
              <a:rPr lang="en-GB" sz="2200" dirty="0">
                <a:latin typeface="Bell MT" panose="02020503060305020303" pitchFamily="18" charset="0"/>
              </a:rPr>
              <a:t>EU company law directives harmonise central issues such as the compulsory disclosure of certain documents, regulation of annual financial statements etc.</a:t>
            </a:r>
          </a:p>
          <a:p>
            <a:pPr marL="342900" indent="-342900">
              <a:lnSpc>
                <a:spcPct val="90000"/>
              </a:lnSpc>
              <a:buFont typeface="Wingdings" panose="05000000000000000000" pitchFamily="2" charset="2"/>
              <a:buChar char="§"/>
            </a:pPr>
            <a:r>
              <a:rPr lang="en-GB" sz="2200" dirty="0">
                <a:latin typeface="Bell MT" panose="02020503060305020303" pitchFamily="18" charset="0"/>
              </a:rPr>
              <a:t>The competence to harmonise national law does not allow the Union to create European companies. (This was clarified in </a:t>
            </a:r>
            <a:r>
              <a:rPr lang="en-GB" sz="2200" i="1" u="sng" dirty="0">
                <a:solidFill>
                  <a:schemeClr val="accent6">
                    <a:lumMod val="75000"/>
                  </a:schemeClr>
                </a:solidFill>
                <a:latin typeface="Bell MT" panose="02020503060305020303" pitchFamily="18" charset="0"/>
              </a:rPr>
              <a:t>Parliament vs. Council [2006])</a:t>
            </a:r>
          </a:p>
        </p:txBody>
      </p:sp>
      <p:pic>
        <p:nvPicPr>
          <p:cNvPr id="2" name="Picture 1">
            <a:extLst>
              <a:ext uri="{FF2B5EF4-FFF2-40B4-BE49-F238E27FC236}">
                <a16:creationId xmlns:a16="http://schemas.microsoft.com/office/drawing/2014/main" id="{D1D6097F-903C-49CE-A244-C89E73144C94}"/>
              </a:ext>
            </a:extLst>
          </p:cNvPr>
          <p:cNvPicPr>
            <a:picLocks noChangeAspect="1"/>
          </p:cNvPicPr>
          <p:nvPr/>
        </p:nvPicPr>
        <p:blipFill>
          <a:blip r:embed="rId2"/>
          <a:stretch>
            <a:fillRect/>
          </a:stretch>
        </p:blipFill>
        <p:spPr>
          <a:xfrm>
            <a:off x="5014292" y="3496849"/>
            <a:ext cx="6120680" cy="2643910"/>
          </a:xfrm>
          <a:prstGeom prst="rect">
            <a:avLst/>
          </a:prstGeom>
        </p:spPr>
      </p:pic>
      <p:sp>
        <p:nvSpPr>
          <p:cNvPr id="3" name="Footer Placeholder 2">
            <a:extLst>
              <a:ext uri="{FF2B5EF4-FFF2-40B4-BE49-F238E27FC236}">
                <a16:creationId xmlns:a16="http://schemas.microsoft.com/office/drawing/2014/main" id="{C0F932DB-873C-4E42-B4B1-5FB56EB6805C}"/>
              </a:ext>
            </a:extLst>
          </p:cNvPr>
          <p:cNvSpPr>
            <a:spLocks noGrp="1"/>
          </p:cNvSpPr>
          <p:nvPr>
            <p:ph type="ftr" sz="quarter" idx="11"/>
          </p:nvPr>
        </p:nvSpPr>
        <p:spPr/>
        <p:txBody>
          <a:bodyPr/>
          <a:lstStyle/>
          <a:p>
            <a:r>
              <a:rPr lang="en-GB"/>
              <a:t>INTRODUCTION-TO-EUROPEAN-LAW.SCHUTZE.EU</a:t>
            </a:r>
          </a:p>
        </p:txBody>
      </p:sp>
      <p:sp>
        <p:nvSpPr>
          <p:cNvPr id="7" name="Rectangle 6">
            <a:extLst>
              <a:ext uri="{FF2B5EF4-FFF2-40B4-BE49-F238E27FC236}">
                <a16:creationId xmlns:a16="http://schemas.microsoft.com/office/drawing/2014/main" id="{4DFEB277-EDF4-410F-B550-F7DD00D0FFB1}"/>
              </a:ext>
            </a:extLst>
          </p:cNvPr>
          <p:cNvSpPr/>
          <p:nvPr/>
        </p:nvSpPr>
        <p:spPr>
          <a:xfrm>
            <a:off x="196987" y="3121588"/>
            <a:ext cx="4673289" cy="2230739"/>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200" dirty="0">
                <a:latin typeface="Bell MT" panose="02020503060305020303" pitchFamily="18" charset="0"/>
              </a:rPr>
              <a:t>Supranational corporate forms can be created under </a:t>
            </a:r>
            <a:r>
              <a:rPr lang="en-GB" sz="2200" u="sng" dirty="0">
                <a:solidFill>
                  <a:schemeClr val="accent1">
                    <a:lumMod val="75000"/>
                  </a:schemeClr>
                </a:solidFill>
                <a:latin typeface="Bell MT" panose="02020503060305020303" pitchFamily="18" charset="0"/>
              </a:rPr>
              <a:t>Article 352 TFEU </a:t>
            </a:r>
            <a:r>
              <a:rPr lang="en-GB" sz="2200" dirty="0">
                <a:latin typeface="Bell MT" panose="02020503060305020303" pitchFamily="18" charset="0"/>
              </a:rPr>
              <a:t>and this has been done to create a number of European Companies.</a:t>
            </a:r>
          </a:p>
          <a:p>
            <a:pPr marL="342900" indent="-342900">
              <a:lnSpc>
                <a:spcPct val="90000"/>
              </a:lnSpc>
              <a:buFont typeface="Wingdings" panose="05000000000000000000" pitchFamily="2" charset="2"/>
              <a:buChar char="§"/>
            </a:pPr>
            <a:r>
              <a:rPr lang="en-GB" sz="2200" dirty="0">
                <a:latin typeface="Bell MT" panose="02020503060305020303" pitchFamily="18" charset="0"/>
              </a:rPr>
              <a:t>These are designed for </a:t>
            </a:r>
            <a:r>
              <a:rPr lang="en-GB" sz="2200" dirty="0">
                <a:solidFill>
                  <a:srgbClr val="00B050"/>
                </a:solidFill>
                <a:latin typeface="Bell MT" panose="02020503060305020303" pitchFamily="18" charset="0"/>
              </a:rPr>
              <a:t>cross-border business</a:t>
            </a:r>
            <a:r>
              <a:rPr lang="en-GB" sz="2200" dirty="0">
                <a:latin typeface="Bell MT" panose="02020503060305020303" pitchFamily="18" charset="0"/>
              </a:rPr>
              <a:t> and follow the </a:t>
            </a:r>
            <a:r>
              <a:rPr lang="en-GB" sz="2200" dirty="0">
                <a:solidFill>
                  <a:srgbClr val="00B050"/>
                </a:solidFill>
                <a:latin typeface="Bell MT" panose="02020503060305020303" pitchFamily="18" charset="0"/>
              </a:rPr>
              <a:t>real seat doctrine.</a:t>
            </a:r>
          </a:p>
        </p:txBody>
      </p:sp>
    </p:spTree>
    <p:extLst>
      <p:ext uri="{BB962C8B-B14F-4D97-AF65-F5344CB8AC3E}">
        <p14:creationId xmlns:p14="http://schemas.microsoft.com/office/powerpoint/2010/main" val="38571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E0FAB-0022-4D9C-B8A0-D1DE4C57A5CD}"/>
              </a:ext>
            </a:extLst>
          </p:cNvPr>
          <p:cNvSpPr txBox="1"/>
          <p:nvPr/>
        </p:nvSpPr>
        <p:spPr>
          <a:xfrm>
            <a:off x="15602" y="414183"/>
            <a:ext cx="12173223" cy="712824"/>
          </a:xfrm>
          <a:prstGeom prst="rect">
            <a:avLst/>
          </a:prstGeom>
          <a:noFill/>
        </p:spPr>
        <p:txBody>
          <a:bodyPr wrap="square" rtlCol="0">
            <a:spAutoFit/>
          </a:bodyPr>
          <a:lstStyle/>
          <a:p>
            <a:pPr algn="ctr">
              <a:lnSpc>
                <a:spcPct val="90000"/>
              </a:lnSpc>
            </a:pPr>
            <a:r>
              <a:rPr lang="en-GB" sz="4400" b="1" u="sng" dirty="0">
                <a:solidFill>
                  <a:schemeClr val="tx2"/>
                </a:solidFill>
                <a:latin typeface="Bell MT" panose="02020503060305020303" pitchFamily="18" charset="0"/>
              </a:rPr>
              <a:t>CONCLUSION</a:t>
            </a:r>
            <a:endParaRPr lang="en-GB" sz="4800" b="1" u="sng" dirty="0">
              <a:solidFill>
                <a:schemeClr val="tx2"/>
              </a:solidFill>
              <a:latin typeface="Bell MT" panose="02020503060305020303" pitchFamily="18" charset="0"/>
            </a:endParaRPr>
          </a:p>
        </p:txBody>
      </p:sp>
      <p:sp>
        <p:nvSpPr>
          <p:cNvPr id="6" name="TextBox 5">
            <a:extLst>
              <a:ext uri="{FF2B5EF4-FFF2-40B4-BE49-F238E27FC236}">
                <a16:creationId xmlns:a16="http://schemas.microsoft.com/office/drawing/2014/main" id="{DAC7E774-46D6-4EFB-9735-7F19156D9172}"/>
              </a:ext>
            </a:extLst>
          </p:cNvPr>
          <p:cNvSpPr txBox="1"/>
          <p:nvPr/>
        </p:nvSpPr>
        <p:spPr>
          <a:xfrm>
            <a:off x="1066727" y="1256648"/>
            <a:ext cx="9980711" cy="2766270"/>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As we have already seen, free movement of persons is a complex fundamental freedom.</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Distinct constitutional sources are each complimented by horizontal and vertical secondary law.</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Union legal order distinguishes between categories of persons and the genuine link test also establishes the necessary basis for reliance on the freedom.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Justifications are necessary and concern the limitations a State can place upon the freedom.</a:t>
            </a:r>
          </a:p>
        </p:txBody>
      </p:sp>
      <p:sp>
        <p:nvSpPr>
          <p:cNvPr id="2" name="Footer Placeholder 1">
            <a:extLst>
              <a:ext uri="{FF2B5EF4-FFF2-40B4-BE49-F238E27FC236}">
                <a16:creationId xmlns:a16="http://schemas.microsoft.com/office/drawing/2014/main" id="{CC59E27A-3DDC-4A8F-BF92-84E8BB753ECC}"/>
              </a:ext>
            </a:extLst>
          </p:cNvPr>
          <p:cNvSpPr>
            <a:spLocks noGrp="1"/>
          </p:cNvSpPr>
          <p:nvPr>
            <p:ph type="ftr" sz="quarter" idx="11"/>
          </p:nvPr>
        </p:nvSpPr>
        <p:spPr/>
        <p:txBody>
          <a:bodyPr/>
          <a:lstStyle/>
          <a:p>
            <a:r>
              <a:rPr lang="en-GB"/>
              <a:t>INTRODUCTION-TO-EUROPEAN-LAW.SCHUTZE.EU</a:t>
            </a:r>
          </a:p>
        </p:txBody>
      </p:sp>
      <p:pic>
        <p:nvPicPr>
          <p:cNvPr id="8" name="Picture 7" descr="A picture containing floor, indoor&#10;&#10;Description generated with very high confidence">
            <a:extLst>
              <a:ext uri="{FF2B5EF4-FFF2-40B4-BE49-F238E27FC236}">
                <a16:creationId xmlns:a16="http://schemas.microsoft.com/office/drawing/2014/main" id="{753FCCDF-193B-45C6-8965-3C8D59750D8E}"/>
              </a:ext>
            </a:extLst>
          </p:cNvPr>
          <p:cNvPicPr>
            <a:picLocks noChangeAspect="1"/>
          </p:cNvPicPr>
          <p:nvPr/>
        </p:nvPicPr>
        <p:blipFill rotWithShape="1">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125860" y="4218217"/>
            <a:ext cx="9908703" cy="1710010"/>
          </a:xfrm>
          <a:prstGeom prst="rect">
            <a:avLst/>
          </a:prstGeom>
        </p:spPr>
      </p:pic>
      <p:sp>
        <p:nvSpPr>
          <p:cNvPr id="9" name="TextBox 8">
            <a:extLst>
              <a:ext uri="{FF2B5EF4-FFF2-40B4-BE49-F238E27FC236}">
                <a16:creationId xmlns:a16="http://schemas.microsoft.com/office/drawing/2014/main" id="{E524230B-CEA1-4C16-BA15-0C7864227F4F}"/>
              </a:ext>
            </a:extLst>
          </p:cNvPr>
          <p:cNvSpPr txBox="1"/>
          <p:nvPr/>
        </p:nvSpPr>
        <p:spPr>
          <a:xfrm>
            <a:off x="1053852" y="5908630"/>
            <a:ext cx="8509000" cy="184666"/>
          </a:xfrm>
          <a:prstGeom prst="rect">
            <a:avLst/>
          </a:prstGeom>
          <a:noFill/>
        </p:spPr>
        <p:txBody>
          <a:bodyPr wrap="square" rtlCol="0">
            <a:spAutoFit/>
          </a:bodyPr>
          <a:lstStyle/>
          <a:p>
            <a:r>
              <a:rPr lang="en-GB" sz="600" dirty="0">
                <a:hlinkClick r:id="rId3" tooltip="http://blogs.lse.ac.uk/politicsandpolicy/reforming-laws-on-eu-free-movement-will-be-a-headache-for-any-future-british-government/"/>
              </a:rPr>
              <a:t>This Photo</a:t>
            </a:r>
            <a:r>
              <a:rPr lang="en-GB" sz="600" dirty="0"/>
              <a:t> by Unknown Author is licensed under </a:t>
            </a:r>
            <a:r>
              <a:rPr lang="en-GB" sz="600" dirty="0">
                <a:hlinkClick r:id="rId4" tooltip="https://creativecommons.org/licenses/by-nc-nd/3.0/"/>
              </a:rPr>
              <a:t>CC BY-NC-ND</a:t>
            </a:r>
            <a:endParaRPr lang="en-GB" sz="600" dirty="0"/>
          </a:p>
        </p:txBody>
      </p:sp>
    </p:spTree>
    <p:extLst>
      <p:ext uri="{BB962C8B-B14F-4D97-AF65-F5344CB8AC3E}">
        <p14:creationId xmlns:p14="http://schemas.microsoft.com/office/powerpoint/2010/main" val="49718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3C224-6CD6-4E56-9CA6-D07DABCD069C}"/>
              </a:ext>
            </a:extLst>
          </p:cNvPr>
          <p:cNvSpPr txBox="1"/>
          <p:nvPr/>
        </p:nvSpPr>
        <p:spPr>
          <a:xfrm>
            <a:off x="9569" y="129055"/>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WHO IS A WORKER?</a:t>
            </a:r>
          </a:p>
        </p:txBody>
      </p:sp>
      <p:sp>
        <p:nvSpPr>
          <p:cNvPr id="3" name="TextBox 2">
            <a:extLst>
              <a:ext uri="{FF2B5EF4-FFF2-40B4-BE49-F238E27FC236}">
                <a16:creationId xmlns:a16="http://schemas.microsoft.com/office/drawing/2014/main" id="{B51666DF-8299-454E-A926-80E785BF1FE4}"/>
              </a:ext>
            </a:extLst>
          </p:cNvPr>
          <p:cNvSpPr txBox="1"/>
          <p:nvPr/>
        </p:nvSpPr>
        <p:spPr>
          <a:xfrm>
            <a:off x="187696" y="781047"/>
            <a:ext cx="11991559" cy="2635465"/>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45 TFEU </a:t>
            </a:r>
            <a:r>
              <a:rPr lang="en-GB" sz="2300" dirty="0">
                <a:latin typeface="Bell MT" panose="02020503060305020303" pitchFamily="18" charset="0"/>
              </a:rPr>
              <a:t>protects the free movement of workers.</a:t>
            </a:r>
          </a:p>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45 </a:t>
            </a:r>
            <a:r>
              <a:rPr lang="en-GB" sz="2300" dirty="0">
                <a:latin typeface="Bell MT" panose="02020503060305020303" pitchFamily="18" charset="0"/>
              </a:rPr>
              <a:t>has direct effect </a:t>
            </a:r>
            <a:r>
              <a:rPr lang="en-GB" sz="2300" dirty="0">
                <a:solidFill>
                  <a:schemeClr val="accent6">
                    <a:lumMod val="75000"/>
                  </a:schemeClr>
                </a:solidFill>
                <a:latin typeface="Bell MT" panose="02020503060305020303" pitchFamily="18" charset="0"/>
              </a:rPr>
              <a:t>(</a:t>
            </a:r>
            <a:r>
              <a:rPr lang="en-GB" sz="2300" i="1" dirty="0">
                <a:solidFill>
                  <a:schemeClr val="accent6">
                    <a:lumMod val="75000"/>
                  </a:schemeClr>
                </a:solidFill>
                <a:latin typeface="Bell MT" panose="02020503060305020303" pitchFamily="18" charset="0"/>
              </a:rPr>
              <a:t>Van </a:t>
            </a:r>
            <a:r>
              <a:rPr lang="en-GB" sz="2300" i="1" dirty="0" err="1">
                <a:solidFill>
                  <a:schemeClr val="accent6">
                    <a:lumMod val="75000"/>
                  </a:schemeClr>
                </a:solidFill>
                <a:latin typeface="Bell MT" panose="02020503060305020303" pitchFamily="18" charset="0"/>
              </a:rPr>
              <a:t>Duyn</a:t>
            </a:r>
            <a:r>
              <a:rPr lang="en-GB" sz="2300" i="1" dirty="0">
                <a:solidFill>
                  <a:schemeClr val="accent6">
                    <a:lumMod val="75000"/>
                  </a:schemeClr>
                </a:solidFill>
                <a:latin typeface="Bell MT" panose="02020503060305020303" pitchFamily="18" charset="0"/>
              </a:rPr>
              <a:t> [1974])</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personal scope of Article 45 needs to be considered in determining whether an individual can be deemed to be a worker.</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definition of “a worker” is a European construct; it cannot be modified by national law. </a:t>
            </a:r>
            <a:r>
              <a:rPr lang="en-GB" sz="2300" dirty="0">
                <a:solidFill>
                  <a:schemeClr val="accent6">
                    <a:lumMod val="75000"/>
                  </a:schemeClr>
                </a:solidFill>
                <a:latin typeface="Bell MT" panose="02020503060305020303" pitchFamily="18" charset="0"/>
              </a:rPr>
              <a:t>(</a:t>
            </a:r>
            <a:r>
              <a:rPr lang="en-GB" sz="2300" i="1" dirty="0">
                <a:solidFill>
                  <a:schemeClr val="accent6">
                    <a:lumMod val="75000"/>
                  </a:schemeClr>
                </a:solidFill>
                <a:latin typeface="Bell MT" panose="02020503060305020303" pitchFamily="18" charset="0"/>
              </a:rPr>
              <a:t>Hoekstra v. </a:t>
            </a:r>
            <a:r>
              <a:rPr lang="en-GB" sz="2300" i="1" dirty="0" err="1">
                <a:solidFill>
                  <a:schemeClr val="accent6">
                    <a:lumMod val="75000"/>
                  </a:schemeClr>
                </a:solidFill>
                <a:latin typeface="Bell MT" panose="02020503060305020303" pitchFamily="18" charset="0"/>
              </a:rPr>
              <a:t>Bestuur</a:t>
            </a:r>
            <a:r>
              <a:rPr lang="en-GB" sz="2300" i="1" dirty="0">
                <a:solidFill>
                  <a:schemeClr val="accent6">
                    <a:lumMod val="75000"/>
                  </a:schemeClr>
                </a:solidFill>
                <a:latin typeface="Bell MT" panose="02020503060305020303" pitchFamily="18" charset="0"/>
              </a:rPr>
              <a:t> der </a:t>
            </a:r>
            <a:r>
              <a:rPr lang="en-GB" sz="2300" i="1" dirty="0" err="1">
                <a:solidFill>
                  <a:schemeClr val="accent6">
                    <a:lumMod val="75000"/>
                  </a:schemeClr>
                </a:solidFill>
                <a:latin typeface="Bell MT" panose="02020503060305020303" pitchFamily="18" charset="0"/>
              </a:rPr>
              <a:t>Bedriffsverening</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voor</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Detailhandel</a:t>
            </a:r>
            <a:endParaRPr lang="en-GB" sz="2300" i="1" dirty="0">
              <a:solidFill>
                <a:schemeClr val="accent6">
                  <a:lumMod val="75000"/>
                </a:schemeClr>
              </a:solidFill>
              <a:latin typeface="Bell MT" panose="02020503060305020303" pitchFamily="18" charset="0"/>
            </a:endParaRPr>
          </a:p>
          <a:p>
            <a:pPr>
              <a:lnSpc>
                <a:spcPct val="90000"/>
              </a:lnSpc>
            </a:pP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en</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Ambachten</a:t>
            </a:r>
            <a:r>
              <a:rPr lang="en-GB" sz="2300" i="1" dirty="0">
                <a:solidFill>
                  <a:schemeClr val="accent6">
                    <a:lumMod val="75000"/>
                  </a:schemeClr>
                </a:solidFill>
                <a:latin typeface="Bell MT" panose="02020503060305020303" pitchFamily="18" charset="0"/>
              </a:rPr>
              <a:t> </a:t>
            </a:r>
            <a:r>
              <a:rPr lang="en-GB" sz="2300" dirty="0">
                <a:solidFill>
                  <a:schemeClr val="accent6">
                    <a:lumMod val="75000"/>
                  </a:schemeClr>
                </a:solidFill>
                <a:latin typeface="Bell MT" panose="02020503060305020303" pitchFamily="18" charset="0"/>
              </a:rPr>
              <a:t>[1964])</a:t>
            </a:r>
          </a:p>
        </p:txBody>
      </p:sp>
      <p:grpSp>
        <p:nvGrpSpPr>
          <p:cNvPr id="5" name="Group 4">
            <a:extLst>
              <a:ext uri="{FF2B5EF4-FFF2-40B4-BE49-F238E27FC236}">
                <a16:creationId xmlns:a16="http://schemas.microsoft.com/office/drawing/2014/main" id="{B8B5A1BA-0369-4F6B-876C-4150F25EC981}"/>
              </a:ext>
            </a:extLst>
          </p:cNvPr>
          <p:cNvGrpSpPr/>
          <p:nvPr/>
        </p:nvGrpSpPr>
        <p:grpSpPr>
          <a:xfrm>
            <a:off x="4871782" y="2708920"/>
            <a:ext cx="7121656" cy="4147798"/>
            <a:chOff x="4871782" y="2708920"/>
            <a:chExt cx="7121656" cy="4147798"/>
          </a:xfrm>
        </p:grpSpPr>
        <p:sp>
          <p:nvSpPr>
            <p:cNvPr id="6" name="Arrow: Right 5">
              <a:extLst>
                <a:ext uri="{FF2B5EF4-FFF2-40B4-BE49-F238E27FC236}">
                  <a16:creationId xmlns:a16="http://schemas.microsoft.com/office/drawing/2014/main" id="{DB515856-C745-4A91-A5C0-FD1A41DC1453}"/>
                </a:ext>
              </a:extLst>
            </p:cNvPr>
            <p:cNvSpPr/>
            <p:nvPr/>
          </p:nvSpPr>
          <p:spPr>
            <a:xfrm>
              <a:off x="5402874" y="2708920"/>
              <a:ext cx="6059473" cy="4147798"/>
            </a:xfrm>
            <a:prstGeom prst="rightArrow">
              <a:avLst/>
            </a:prstGeom>
          </p:spPr>
          <p:style>
            <a:lnRef idx="2">
              <a:schemeClr val="accent3"/>
            </a:lnRef>
            <a:fillRef idx="1">
              <a:schemeClr val="lt1"/>
            </a:fillRef>
            <a:effectRef idx="0">
              <a:schemeClr val="accent3"/>
            </a:effectRef>
            <a:fontRef idx="minor">
              <a:schemeClr val="dk1"/>
            </a:fontRef>
          </p:style>
        </p:sp>
        <p:sp>
          <p:nvSpPr>
            <p:cNvPr id="10" name="Freeform: Shape 9">
              <a:extLst>
                <a:ext uri="{FF2B5EF4-FFF2-40B4-BE49-F238E27FC236}">
                  <a16:creationId xmlns:a16="http://schemas.microsoft.com/office/drawing/2014/main" id="{BCF65C3A-B76A-431B-84D7-8BD97CE491A8}"/>
                </a:ext>
              </a:extLst>
            </p:cNvPr>
            <p:cNvSpPr/>
            <p:nvPr/>
          </p:nvSpPr>
          <p:spPr>
            <a:xfrm>
              <a:off x="4871782"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Permanency in the Host State.</a:t>
              </a:r>
            </a:p>
          </p:txBody>
        </p:sp>
        <p:sp>
          <p:nvSpPr>
            <p:cNvPr id="11" name="Freeform: Shape 10">
              <a:extLst>
                <a:ext uri="{FF2B5EF4-FFF2-40B4-BE49-F238E27FC236}">
                  <a16:creationId xmlns:a16="http://schemas.microsoft.com/office/drawing/2014/main" id="{61210D97-869F-453D-83CE-B59E1C3048EB}"/>
                </a:ext>
              </a:extLst>
            </p:cNvPr>
            <p:cNvSpPr/>
            <p:nvPr/>
          </p:nvSpPr>
          <p:spPr>
            <a:xfrm>
              <a:off x="6673647"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Under the direction of another. (employer)</a:t>
              </a:r>
            </a:p>
          </p:txBody>
        </p:sp>
        <p:sp>
          <p:nvSpPr>
            <p:cNvPr id="12" name="Freeform: Shape 11">
              <a:extLst>
                <a:ext uri="{FF2B5EF4-FFF2-40B4-BE49-F238E27FC236}">
                  <a16:creationId xmlns:a16="http://schemas.microsoft.com/office/drawing/2014/main" id="{002E71B0-1D20-4A8E-80D4-A348927E817B}"/>
                </a:ext>
              </a:extLst>
            </p:cNvPr>
            <p:cNvSpPr/>
            <p:nvPr/>
          </p:nvSpPr>
          <p:spPr>
            <a:xfrm>
              <a:off x="8475512"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Payment of remuneration.</a:t>
              </a:r>
            </a:p>
            <a:p>
              <a:pPr marL="0" lvl="0" indent="0" algn="ctr" defTabSz="711200">
                <a:lnSpc>
                  <a:spcPct val="90000"/>
                </a:lnSpc>
                <a:spcBef>
                  <a:spcPct val="0"/>
                </a:spcBef>
                <a:spcAft>
                  <a:spcPct val="35000"/>
                </a:spcAft>
                <a:buNone/>
              </a:pPr>
              <a:r>
                <a:rPr lang="en-US" sz="1600" kern="1200" dirty="0">
                  <a:latin typeface="Bell MT" panose="02020503060305020303" pitchFamily="18" charset="0"/>
                </a:rPr>
                <a:t>(Possible that this can be part time; Levin [1982])</a:t>
              </a:r>
            </a:p>
          </p:txBody>
        </p:sp>
        <p:sp>
          <p:nvSpPr>
            <p:cNvPr id="13" name="Freeform: Shape 12">
              <a:extLst>
                <a:ext uri="{FF2B5EF4-FFF2-40B4-BE49-F238E27FC236}">
                  <a16:creationId xmlns:a16="http://schemas.microsoft.com/office/drawing/2014/main" id="{A95D2665-2B26-4972-A4FF-1A495678E1EB}"/>
                </a:ext>
              </a:extLst>
            </p:cNvPr>
            <p:cNvSpPr/>
            <p:nvPr/>
          </p:nvSpPr>
          <p:spPr>
            <a:xfrm>
              <a:off x="10277377"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Effective &amp; Genuine Activity.  (Levin)</a:t>
              </a:r>
            </a:p>
          </p:txBody>
        </p:sp>
      </p:grpSp>
      <p:sp>
        <p:nvSpPr>
          <p:cNvPr id="8" name="TextBox 7">
            <a:extLst>
              <a:ext uri="{FF2B5EF4-FFF2-40B4-BE49-F238E27FC236}">
                <a16:creationId xmlns:a16="http://schemas.microsoft.com/office/drawing/2014/main" id="{BF7C001C-D8D8-42B1-BE92-3DE01B807E42}"/>
              </a:ext>
            </a:extLst>
          </p:cNvPr>
          <p:cNvSpPr txBox="1"/>
          <p:nvPr/>
        </p:nvSpPr>
        <p:spPr>
          <a:xfrm>
            <a:off x="7560964" y="3304352"/>
            <a:ext cx="1827488" cy="428772"/>
          </a:xfrm>
          <a:prstGeom prst="rect">
            <a:avLst/>
          </a:prstGeom>
          <a:noFill/>
        </p:spPr>
        <p:txBody>
          <a:bodyPr wrap="none" rtlCol="0">
            <a:spAutoFit/>
          </a:bodyPr>
          <a:lstStyle/>
          <a:p>
            <a:pPr>
              <a:lnSpc>
                <a:spcPct val="90000"/>
              </a:lnSpc>
            </a:pPr>
            <a:r>
              <a:rPr lang="en-GB" sz="2400" b="1" u="sng" dirty="0">
                <a:latin typeface="Bell MT" panose="02020503060305020303" pitchFamily="18" charset="0"/>
              </a:rPr>
              <a:t>Key Criteria</a:t>
            </a:r>
          </a:p>
        </p:txBody>
      </p:sp>
      <p:sp>
        <p:nvSpPr>
          <p:cNvPr id="9" name="TextBox 8">
            <a:extLst>
              <a:ext uri="{FF2B5EF4-FFF2-40B4-BE49-F238E27FC236}">
                <a16:creationId xmlns:a16="http://schemas.microsoft.com/office/drawing/2014/main" id="{DB2A93A3-BB59-4484-B9C3-D8866DBF2776}"/>
              </a:ext>
            </a:extLst>
          </p:cNvPr>
          <p:cNvSpPr txBox="1"/>
          <p:nvPr/>
        </p:nvSpPr>
        <p:spPr>
          <a:xfrm>
            <a:off x="562070" y="3685672"/>
            <a:ext cx="4123897" cy="2535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90000"/>
              </a:lnSpc>
            </a:pPr>
            <a:endParaRPr lang="en-GB" sz="2200" b="1" i="1" u="sng" dirty="0">
              <a:solidFill>
                <a:schemeClr val="accent6">
                  <a:lumMod val="75000"/>
                </a:schemeClr>
              </a:solidFill>
              <a:latin typeface="Bell MT" panose="02020503060305020303" pitchFamily="18" charset="0"/>
            </a:endParaRPr>
          </a:p>
          <a:p>
            <a:pPr algn="ctr">
              <a:lnSpc>
                <a:spcPct val="90000"/>
              </a:lnSpc>
            </a:pPr>
            <a:r>
              <a:rPr lang="en-GB" sz="2200" b="1" i="1" u="sng" dirty="0">
                <a:solidFill>
                  <a:schemeClr val="accent6">
                    <a:lumMod val="75000"/>
                  </a:schemeClr>
                </a:solidFill>
                <a:latin typeface="Bell MT" panose="02020503060305020303" pitchFamily="18" charset="0"/>
              </a:rPr>
              <a:t>Lawrie-Blum [1986]</a:t>
            </a:r>
          </a:p>
          <a:p>
            <a:pPr algn="ctr">
              <a:lnSpc>
                <a:spcPct val="90000"/>
              </a:lnSpc>
            </a:pPr>
            <a:r>
              <a:rPr lang="en-GB" sz="2200" u="sng" dirty="0">
                <a:solidFill>
                  <a:srgbClr val="00B050"/>
                </a:solidFill>
                <a:latin typeface="Bell MT" panose="02020503060305020303" pitchFamily="18" charset="0"/>
              </a:rPr>
              <a:t>“that for a </a:t>
            </a:r>
            <a:r>
              <a:rPr lang="en-GB" sz="2200" b="1" u="sng" dirty="0">
                <a:solidFill>
                  <a:srgbClr val="00B050"/>
                </a:solidFill>
                <a:latin typeface="Bell MT" panose="02020503060305020303" pitchFamily="18" charset="0"/>
              </a:rPr>
              <a:t>certain period of time</a:t>
            </a:r>
            <a:r>
              <a:rPr lang="en-GB" sz="2200" u="sng" dirty="0">
                <a:solidFill>
                  <a:srgbClr val="00B050"/>
                </a:solidFill>
                <a:latin typeface="Bell MT" panose="02020503060305020303" pitchFamily="18" charset="0"/>
              </a:rPr>
              <a:t>, a person performs services </a:t>
            </a:r>
            <a:r>
              <a:rPr lang="en-GB" sz="2200" b="1" u="sng" dirty="0">
                <a:solidFill>
                  <a:srgbClr val="00B050"/>
                </a:solidFill>
                <a:latin typeface="Bell MT" panose="02020503060305020303" pitchFamily="18" charset="0"/>
              </a:rPr>
              <a:t>for and under the direction</a:t>
            </a:r>
            <a:r>
              <a:rPr lang="en-GB" sz="2200" u="sng" dirty="0">
                <a:solidFill>
                  <a:srgbClr val="00B050"/>
                </a:solidFill>
                <a:latin typeface="Bell MT" panose="02020503060305020303" pitchFamily="18" charset="0"/>
              </a:rPr>
              <a:t> of another person in return for which he receives </a:t>
            </a:r>
            <a:r>
              <a:rPr lang="en-GB" sz="2200" b="1" u="sng" dirty="0">
                <a:solidFill>
                  <a:srgbClr val="00B050"/>
                </a:solidFill>
                <a:latin typeface="Bell MT" panose="02020503060305020303" pitchFamily="18" charset="0"/>
              </a:rPr>
              <a:t>remuneration</a:t>
            </a:r>
            <a:r>
              <a:rPr lang="en-GB" sz="2200" u="sng" dirty="0">
                <a:solidFill>
                  <a:srgbClr val="00B050"/>
                </a:solidFill>
                <a:latin typeface="Bell MT" panose="02020503060305020303" pitchFamily="18" charset="0"/>
              </a:rPr>
              <a:t>.”</a:t>
            </a:r>
          </a:p>
          <a:p>
            <a:pPr algn="ctr">
              <a:lnSpc>
                <a:spcPct val="90000"/>
              </a:lnSpc>
            </a:pPr>
            <a:endParaRPr lang="en-GB" sz="2200" u="sng" dirty="0">
              <a:latin typeface="Bell MT" panose="02020503060305020303" pitchFamily="18" charset="0"/>
            </a:endParaRPr>
          </a:p>
        </p:txBody>
      </p:sp>
      <p:sp>
        <p:nvSpPr>
          <p:cNvPr id="4" name="Footer Placeholder 3">
            <a:extLst>
              <a:ext uri="{FF2B5EF4-FFF2-40B4-BE49-F238E27FC236}">
                <a16:creationId xmlns:a16="http://schemas.microsoft.com/office/drawing/2014/main" id="{D537441E-13C9-4AD4-974B-B23B72CC79B3}"/>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42732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D1045F-E400-4D7B-91B8-44C881060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913" y="3426253"/>
            <a:ext cx="2633370" cy="3112731"/>
          </a:xfrm>
          <a:prstGeom prst="rect">
            <a:avLst/>
          </a:prstGeom>
          <a:effectLst>
            <a:softEdge rad="101600"/>
          </a:effectLst>
        </p:spPr>
      </p:pic>
      <p:sp>
        <p:nvSpPr>
          <p:cNvPr id="4" name="Title 3"/>
          <p:cNvSpPr>
            <a:spLocks noGrp="1"/>
          </p:cNvSpPr>
          <p:nvPr>
            <p:ph type="title"/>
          </p:nvPr>
        </p:nvSpPr>
        <p:spPr>
          <a:xfrm>
            <a:off x="0" y="96564"/>
            <a:ext cx="12188825" cy="823007"/>
          </a:xfrm>
        </p:spPr>
        <p:txBody>
          <a:bodyPr>
            <a:normAutofit/>
          </a:bodyPr>
          <a:lstStyle/>
          <a:p>
            <a:pPr algn="ctr"/>
            <a:r>
              <a:rPr lang="en-US" u="sng" dirty="0">
                <a:latin typeface="Bell MT" panose="02020503060305020303" pitchFamily="18" charset="0"/>
              </a:rPr>
              <a:t>Former workers &amp; job seekers</a:t>
            </a:r>
          </a:p>
        </p:txBody>
      </p:sp>
      <p:sp>
        <p:nvSpPr>
          <p:cNvPr id="2" name="Content Placeholder 1"/>
          <p:cNvSpPr>
            <a:spLocks noGrp="1"/>
          </p:cNvSpPr>
          <p:nvPr>
            <p:ph sz="half" idx="2"/>
          </p:nvPr>
        </p:nvSpPr>
        <p:spPr>
          <a:xfrm>
            <a:off x="261763" y="1124744"/>
            <a:ext cx="11665297" cy="2833864"/>
          </a:xfrm>
        </p:spPr>
        <p:txBody>
          <a:bodyPr>
            <a:normAutofit/>
          </a:bodyPr>
          <a:lstStyle/>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Broad personal scope of </a:t>
            </a:r>
            <a:r>
              <a:rPr lang="en-GB" sz="2100" dirty="0">
                <a:solidFill>
                  <a:schemeClr val="accent1">
                    <a:lumMod val="75000"/>
                  </a:schemeClr>
                </a:solidFill>
                <a:latin typeface="Bell MT" panose="02020503060305020303" pitchFamily="18" charset="0"/>
              </a:rPr>
              <a:t>Article 45 TFEU.</a:t>
            </a:r>
          </a:p>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Quasi-Workers form part of the personal scope of the Article; formal employees are protected. </a:t>
            </a:r>
            <a:r>
              <a:rPr lang="en-GB" sz="2100" dirty="0">
                <a:solidFill>
                  <a:schemeClr val="accent1">
                    <a:lumMod val="75000"/>
                  </a:schemeClr>
                </a:solidFill>
                <a:latin typeface="Bell MT" panose="02020503060305020303" pitchFamily="18" charset="0"/>
              </a:rPr>
              <a:t>(Article 45(3)(d))</a:t>
            </a:r>
          </a:p>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This was confirmed in </a:t>
            </a:r>
            <a:r>
              <a:rPr lang="en-GB" sz="2100" i="1" u="sng" dirty="0">
                <a:solidFill>
                  <a:schemeClr val="accent6">
                    <a:lumMod val="75000"/>
                  </a:schemeClr>
                </a:solidFill>
                <a:latin typeface="Bell MT" panose="02020503060305020303" pitchFamily="18" charset="0"/>
              </a:rPr>
              <a:t>Lair v </a:t>
            </a:r>
            <a:r>
              <a:rPr lang="en-GB" sz="2100" i="1" u="sng" dirty="0" err="1">
                <a:solidFill>
                  <a:schemeClr val="accent6">
                    <a:lumMod val="75000"/>
                  </a:schemeClr>
                </a:solidFill>
                <a:latin typeface="Bell MT" panose="02020503060305020303" pitchFamily="18" charset="0"/>
              </a:rPr>
              <a:t>Universitat</a:t>
            </a:r>
            <a:r>
              <a:rPr lang="en-GB" sz="2100" i="1" u="sng" dirty="0">
                <a:solidFill>
                  <a:schemeClr val="accent6">
                    <a:lumMod val="75000"/>
                  </a:schemeClr>
                </a:solidFill>
                <a:latin typeface="Bell MT" panose="02020503060305020303" pitchFamily="18" charset="0"/>
              </a:rPr>
              <a:t> Hannover </a:t>
            </a:r>
            <a:r>
              <a:rPr lang="en-GB" sz="2100" u="sng" dirty="0">
                <a:solidFill>
                  <a:schemeClr val="accent6">
                    <a:lumMod val="75000"/>
                  </a:schemeClr>
                </a:solidFill>
                <a:latin typeface="Bell MT" panose="02020503060305020303" pitchFamily="18" charset="0"/>
              </a:rPr>
              <a:t>[1988].</a:t>
            </a:r>
            <a:r>
              <a:rPr lang="en-GB" sz="2100" u="sng" dirty="0">
                <a:solidFill>
                  <a:schemeClr val="tx2">
                    <a:lumMod val="85000"/>
                    <a:lumOff val="15000"/>
                  </a:schemeClr>
                </a:solidFill>
                <a:latin typeface="Bell MT" panose="02020503060305020303" pitchFamily="18" charset="0"/>
              </a:rPr>
              <a:t> </a:t>
            </a:r>
          </a:p>
          <a:p>
            <a:pPr marL="45720" indent="0" algn="ctr">
              <a:spcBef>
                <a:spcPts val="0"/>
              </a:spcBef>
              <a:spcAft>
                <a:spcPts val="600"/>
              </a:spcAft>
              <a:buNone/>
            </a:pPr>
            <a:r>
              <a:rPr lang="en-GB" sz="2100" i="1" dirty="0">
                <a:solidFill>
                  <a:srgbClr val="00B050"/>
                </a:solidFill>
                <a:latin typeface="Bell MT" panose="02020503060305020303" pitchFamily="18" charset="0"/>
              </a:rPr>
              <a:t>“the rights guaranteed under Article 45 do not depend on the actual or continued employment relationship and that non-employed persons will enjoy certain rights  so long as there was a form of continuity in order to prevent the abuse of the Host States social welfare system.”</a:t>
            </a:r>
          </a:p>
        </p:txBody>
      </p:sp>
      <p:sp>
        <p:nvSpPr>
          <p:cNvPr id="3" name="Footer Placeholder 2">
            <a:extLst>
              <a:ext uri="{FF2B5EF4-FFF2-40B4-BE49-F238E27FC236}">
                <a16:creationId xmlns:a16="http://schemas.microsoft.com/office/drawing/2014/main" id="{F51C5476-8EBD-4BEB-BFEF-DC1B0E379654}"/>
              </a:ext>
            </a:extLst>
          </p:cNvPr>
          <p:cNvSpPr>
            <a:spLocks noGrp="1"/>
          </p:cNvSpPr>
          <p:nvPr>
            <p:ph type="ftr" sz="quarter" idx="11"/>
          </p:nvPr>
        </p:nvSpPr>
        <p:spPr/>
        <p:txBody>
          <a:bodyPr/>
          <a:lstStyle/>
          <a:p>
            <a:r>
              <a:rPr lang="en-GB"/>
              <a:t>INTRODUCTION-TO-EUROPEAN-LAW.SCHUTZE.EU</a:t>
            </a:r>
            <a:endParaRPr lang="en-GB" dirty="0"/>
          </a:p>
        </p:txBody>
      </p:sp>
      <p:sp>
        <p:nvSpPr>
          <p:cNvPr id="8" name="Rectangle 7">
            <a:extLst>
              <a:ext uri="{FF2B5EF4-FFF2-40B4-BE49-F238E27FC236}">
                <a16:creationId xmlns:a16="http://schemas.microsoft.com/office/drawing/2014/main" id="{101BE1F9-9ED8-4DB1-BC5E-DE27B8C14302}"/>
              </a:ext>
            </a:extLst>
          </p:cNvPr>
          <p:cNvSpPr/>
          <p:nvPr/>
        </p:nvSpPr>
        <p:spPr>
          <a:xfrm>
            <a:off x="261763" y="3426253"/>
            <a:ext cx="7884553" cy="2185214"/>
          </a:xfrm>
          <a:prstGeom prst="rect">
            <a:avLst/>
          </a:prstGeom>
        </p:spPr>
        <p:txBody>
          <a:bodyPr wrap="square">
            <a:spAutoFit/>
          </a:bodyPr>
          <a:lstStyle/>
          <a:p>
            <a:pPr>
              <a:spcAft>
                <a:spcPts val="600"/>
              </a:spcAft>
              <a:buFont typeface="Wingdings" panose="05000000000000000000" pitchFamily="2" charset="2"/>
              <a:buChar char="§"/>
            </a:pPr>
            <a:r>
              <a:rPr lang="en-GB" sz="2100" i="1" u="sng" dirty="0" err="1">
                <a:solidFill>
                  <a:schemeClr val="accent6">
                    <a:lumMod val="75000"/>
                  </a:schemeClr>
                </a:solidFill>
                <a:latin typeface="Bell MT" panose="02020503060305020303" pitchFamily="18" charset="0"/>
              </a:rPr>
              <a:t>Antonissen</a:t>
            </a:r>
            <a:r>
              <a:rPr lang="en-GB" sz="2100" i="1" u="sng" dirty="0">
                <a:solidFill>
                  <a:schemeClr val="accent6">
                    <a:lumMod val="75000"/>
                  </a:schemeClr>
                </a:solidFill>
                <a:latin typeface="Bell MT" panose="02020503060305020303" pitchFamily="18" charset="0"/>
              </a:rPr>
              <a:t> [1991]</a:t>
            </a:r>
            <a:r>
              <a:rPr lang="en-GB" sz="2100" i="1" dirty="0">
                <a:solidFill>
                  <a:schemeClr val="tx2">
                    <a:lumMod val="85000"/>
                    <a:lumOff val="15000"/>
                  </a:schemeClr>
                </a:solidFill>
                <a:latin typeface="Bell MT" panose="02020503060305020303" pitchFamily="18" charset="0"/>
              </a:rPr>
              <a:t> </a:t>
            </a:r>
            <a:r>
              <a:rPr lang="en-GB" sz="2100" dirty="0">
                <a:solidFill>
                  <a:schemeClr val="tx2">
                    <a:lumMod val="85000"/>
                    <a:lumOff val="15000"/>
                  </a:schemeClr>
                </a:solidFill>
                <a:latin typeface="Bell MT" panose="02020503060305020303" pitchFamily="18" charset="0"/>
              </a:rPr>
              <a:t>expanded the personal scope of </a:t>
            </a:r>
            <a:r>
              <a:rPr lang="en-GB" sz="2100" dirty="0">
                <a:solidFill>
                  <a:schemeClr val="accent1">
                    <a:lumMod val="75000"/>
                  </a:schemeClr>
                </a:solidFill>
                <a:latin typeface="Bell MT" panose="02020503060305020303" pitchFamily="18" charset="0"/>
              </a:rPr>
              <a:t>Article 45 </a:t>
            </a:r>
            <a:r>
              <a:rPr lang="en-GB" sz="2100" dirty="0">
                <a:solidFill>
                  <a:schemeClr val="tx2">
                    <a:lumMod val="85000"/>
                    <a:lumOff val="15000"/>
                  </a:schemeClr>
                </a:solidFill>
                <a:latin typeface="Bell MT" panose="02020503060305020303" pitchFamily="18" charset="0"/>
              </a:rPr>
              <a:t>to Job-seekers. </a:t>
            </a:r>
          </a:p>
          <a:p>
            <a:pPr>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Member States can impose temporal limitations upon job-seekers and material limitations such as that examined in </a:t>
            </a:r>
            <a:r>
              <a:rPr lang="en-GB" sz="2100" i="1" u="sng" dirty="0" err="1">
                <a:solidFill>
                  <a:schemeClr val="accent6">
                    <a:lumMod val="75000"/>
                  </a:schemeClr>
                </a:solidFill>
                <a:latin typeface="Bell MT" panose="02020503060305020303" pitchFamily="18" charset="0"/>
              </a:rPr>
              <a:t>Lebon</a:t>
            </a:r>
            <a:r>
              <a:rPr lang="en-GB" sz="2100" i="1" u="sng" dirty="0">
                <a:solidFill>
                  <a:schemeClr val="accent6">
                    <a:lumMod val="75000"/>
                  </a:schemeClr>
                </a:solidFill>
                <a:latin typeface="Bell MT" panose="02020503060305020303" pitchFamily="18" charset="0"/>
              </a:rPr>
              <a:t> [1987]</a:t>
            </a:r>
            <a:r>
              <a:rPr lang="en-GB" sz="2100" i="1" dirty="0">
                <a:solidFill>
                  <a:schemeClr val="tx2">
                    <a:lumMod val="85000"/>
                    <a:lumOff val="15000"/>
                  </a:schemeClr>
                </a:solidFill>
                <a:latin typeface="Bell MT" panose="02020503060305020303" pitchFamily="18" charset="0"/>
              </a:rPr>
              <a:t> </a:t>
            </a:r>
            <a:r>
              <a:rPr lang="en-GB" sz="2100" dirty="0">
                <a:solidFill>
                  <a:schemeClr val="tx2">
                    <a:lumMod val="85000"/>
                    <a:lumOff val="15000"/>
                  </a:schemeClr>
                </a:solidFill>
                <a:latin typeface="Bell MT" panose="02020503060305020303" pitchFamily="18" charset="0"/>
              </a:rPr>
              <a:t>that equal treatment is only available with regards to access to employment. </a:t>
            </a:r>
          </a:p>
          <a:p>
            <a:pPr>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This was softened in </a:t>
            </a:r>
            <a:r>
              <a:rPr lang="en-GB" sz="2100" i="1" u="sng" dirty="0">
                <a:solidFill>
                  <a:schemeClr val="accent6">
                    <a:lumMod val="75000"/>
                  </a:schemeClr>
                </a:solidFill>
                <a:latin typeface="Bell MT" panose="02020503060305020303" pitchFamily="18" charset="0"/>
              </a:rPr>
              <a:t>Collins [2004].</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42" y="228599"/>
            <a:ext cx="10634928" cy="691480"/>
          </a:xfrm>
        </p:spPr>
        <p:txBody>
          <a:bodyPr/>
          <a:lstStyle/>
          <a:p>
            <a:r>
              <a:rPr lang="en-US" u="sng" dirty="0">
                <a:latin typeface="Bell MT" panose="02020503060305020303" pitchFamily="18" charset="0"/>
              </a:rPr>
              <a:t>Family members</a:t>
            </a:r>
          </a:p>
        </p:txBody>
      </p:sp>
      <p:sp>
        <p:nvSpPr>
          <p:cNvPr id="2" name="Content Placeholder 1"/>
          <p:cNvSpPr>
            <a:spLocks noGrp="1"/>
          </p:cNvSpPr>
          <p:nvPr>
            <p:ph sz="half" idx="2"/>
          </p:nvPr>
        </p:nvSpPr>
        <p:spPr>
          <a:xfrm>
            <a:off x="500042" y="1196752"/>
            <a:ext cx="11210994" cy="2564983"/>
          </a:xfrm>
        </p:spPr>
        <p:txBody>
          <a:bodyPr>
            <a:normAutofit/>
          </a:bodyPr>
          <a:lstStyle/>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A worker moving to another State for employment will be entitled to bring their family. </a:t>
            </a:r>
            <a:r>
              <a:rPr lang="en-US" sz="2200" u="sng" dirty="0">
                <a:solidFill>
                  <a:schemeClr val="accent6">
                    <a:lumMod val="75000"/>
                  </a:schemeClr>
                </a:solidFill>
                <a:latin typeface="Bell MT" panose="02020503060305020303" pitchFamily="18" charset="0"/>
              </a:rPr>
              <a:t>(</a:t>
            </a:r>
            <a:r>
              <a:rPr lang="en-US" sz="2200" i="1" u="sng" dirty="0">
                <a:solidFill>
                  <a:schemeClr val="accent6">
                    <a:lumMod val="75000"/>
                  </a:schemeClr>
                </a:solidFill>
                <a:latin typeface="Bell MT" panose="02020503060305020303" pitchFamily="18" charset="0"/>
              </a:rPr>
              <a:t>Commission vs. Germany [1989])</a:t>
            </a:r>
          </a:p>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Family member rights are indirect rights that derive from the primary right granted to the worker. </a:t>
            </a:r>
            <a:r>
              <a:rPr lang="en-US" sz="2200" u="sng" dirty="0">
                <a:solidFill>
                  <a:schemeClr val="accent6">
                    <a:lumMod val="75000"/>
                  </a:schemeClr>
                </a:solidFill>
                <a:latin typeface="Bell MT" panose="02020503060305020303" pitchFamily="18" charset="0"/>
              </a:rPr>
              <a:t>(</a:t>
            </a:r>
            <a:r>
              <a:rPr lang="en-US" sz="2200" i="1" u="sng" dirty="0" err="1">
                <a:solidFill>
                  <a:schemeClr val="accent6">
                    <a:lumMod val="75000"/>
                  </a:schemeClr>
                </a:solidFill>
                <a:latin typeface="Bell MT" panose="02020503060305020303" pitchFamily="18" charset="0"/>
              </a:rPr>
              <a:t>Lebon</a:t>
            </a:r>
            <a:r>
              <a:rPr lang="en-US" sz="2200" i="1" u="sng" dirty="0">
                <a:solidFill>
                  <a:schemeClr val="accent6">
                    <a:lumMod val="75000"/>
                  </a:schemeClr>
                </a:solidFill>
                <a:latin typeface="Bell MT" panose="02020503060305020303" pitchFamily="18" charset="0"/>
              </a:rPr>
              <a:t> [1987])</a:t>
            </a:r>
          </a:p>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This dependency on the worker within the family was softened in </a:t>
            </a:r>
            <a:r>
              <a:rPr lang="en-US" sz="2200" i="1" u="sng" dirty="0" err="1">
                <a:solidFill>
                  <a:schemeClr val="accent6">
                    <a:lumMod val="75000"/>
                  </a:schemeClr>
                </a:solidFill>
                <a:latin typeface="Bell MT" panose="02020503060305020303" pitchFamily="18" charset="0"/>
              </a:rPr>
              <a:t>Baumbast</a:t>
            </a:r>
            <a:r>
              <a:rPr lang="en-US" sz="2200" i="1" u="sng" dirty="0">
                <a:solidFill>
                  <a:schemeClr val="accent6">
                    <a:lumMod val="75000"/>
                  </a:schemeClr>
                </a:solidFill>
                <a:latin typeface="Bell MT" panose="02020503060305020303" pitchFamily="18" charset="0"/>
              </a:rPr>
              <a:t> [2002] </a:t>
            </a:r>
            <a:r>
              <a:rPr lang="en-US" sz="2200" dirty="0">
                <a:latin typeface="Bell MT" panose="02020503060305020303" pitchFamily="18" charset="0"/>
              </a:rPr>
              <a:t>which established that the rights granted under </a:t>
            </a:r>
            <a:r>
              <a:rPr lang="en-US" sz="2200" u="sng" dirty="0">
                <a:solidFill>
                  <a:schemeClr val="accent1">
                    <a:lumMod val="75000"/>
                  </a:schemeClr>
                </a:solidFill>
                <a:latin typeface="Bell MT" panose="02020503060305020303" pitchFamily="18" charset="0"/>
              </a:rPr>
              <a:t>Regulation 492/2011 </a:t>
            </a:r>
            <a:r>
              <a:rPr lang="en-US" sz="2200" dirty="0">
                <a:latin typeface="Bell MT" panose="02020503060305020303" pitchFamily="18" charset="0"/>
              </a:rPr>
              <a:t>are still granted to the family members of a worker even after employment has ended.</a:t>
            </a:r>
          </a:p>
          <a:p>
            <a:pPr>
              <a:spcBef>
                <a:spcPts val="0"/>
              </a:spcBef>
              <a:spcAft>
                <a:spcPts val="600"/>
              </a:spcAft>
              <a:buSzPct val="100000"/>
              <a:buFont typeface="Wingdings" panose="05000000000000000000" pitchFamily="2" charset="2"/>
              <a:buChar char="§"/>
            </a:pPr>
            <a:endParaRPr lang="en-US" sz="2200" i="1" dirty="0">
              <a:latin typeface="Bell MT" panose="02020503060305020303" pitchFamily="18" charset="0"/>
            </a:endParaRPr>
          </a:p>
        </p:txBody>
      </p:sp>
      <p:sp>
        <p:nvSpPr>
          <p:cNvPr id="3" name="Footer Placeholder 2">
            <a:extLst>
              <a:ext uri="{FF2B5EF4-FFF2-40B4-BE49-F238E27FC236}">
                <a16:creationId xmlns:a16="http://schemas.microsoft.com/office/drawing/2014/main" id="{915866D1-7AAB-491C-AE7D-28E5C9E1342F}"/>
              </a:ext>
            </a:extLst>
          </p:cNvPr>
          <p:cNvSpPr>
            <a:spLocks noGrp="1"/>
          </p:cNvSpPr>
          <p:nvPr>
            <p:ph type="ftr" sz="quarter" idx="11"/>
          </p:nvPr>
        </p:nvSpPr>
        <p:spPr/>
        <p:txBody>
          <a:bodyPr/>
          <a:lstStyle/>
          <a:p>
            <a:r>
              <a:rPr lang="en-GB"/>
              <a:t>INTRODUCTION-TO-EUROPEAN-LAW.SCHUTZE.EU</a:t>
            </a:r>
          </a:p>
        </p:txBody>
      </p:sp>
      <p:pic>
        <p:nvPicPr>
          <p:cNvPr id="6" name="Picture 5">
            <a:extLst>
              <a:ext uri="{FF2B5EF4-FFF2-40B4-BE49-F238E27FC236}">
                <a16:creationId xmlns:a16="http://schemas.microsoft.com/office/drawing/2014/main" id="{B1AF4AA2-963F-4DCD-BD58-BEBC6A13BCBE}"/>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246540" y="3761735"/>
            <a:ext cx="4747255" cy="3096266"/>
          </a:xfrm>
          <a:prstGeom prst="rect">
            <a:avLst/>
          </a:prstGeom>
        </p:spPr>
      </p:pic>
      <p:sp>
        <p:nvSpPr>
          <p:cNvPr id="7" name="TextBox 6">
            <a:extLst>
              <a:ext uri="{FF2B5EF4-FFF2-40B4-BE49-F238E27FC236}">
                <a16:creationId xmlns:a16="http://schemas.microsoft.com/office/drawing/2014/main" id="{DB6DB36A-DBED-4F8F-9219-B31E0FB98614}"/>
              </a:ext>
            </a:extLst>
          </p:cNvPr>
          <p:cNvSpPr txBox="1"/>
          <p:nvPr/>
        </p:nvSpPr>
        <p:spPr>
          <a:xfrm>
            <a:off x="9262764" y="6629401"/>
            <a:ext cx="2718524" cy="184666"/>
          </a:xfrm>
          <a:prstGeom prst="rect">
            <a:avLst/>
          </a:prstGeom>
          <a:noFill/>
        </p:spPr>
        <p:txBody>
          <a:bodyPr wrap="square" rtlCol="0">
            <a:spAutoFit/>
          </a:bodyPr>
          <a:lstStyle/>
          <a:p>
            <a:r>
              <a:rPr lang="en-GB" sz="600" dirty="0">
                <a:hlinkClick r:id="rId4" tooltip="http://mike44nh.deviantart.com/art/Family-dinner-table-silhouette-293602044"/>
              </a:rPr>
              <a:t>This Photo</a:t>
            </a:r>
            <a:r>
              <a:rPr lang="en-GB" sz="600" dirty="0"/>
              <a:t> by Unknown Author is licensed under </a:t>
            </a:r>
            <a:r>
              <a:rPr lang="en-GB" sz="600" dirty="0">
                <a:hlinkClick r:id="rId5" tooltip="https://creativecommons.org/licenses/by-nc-sa/3.0/"/>
              </a:rPr>
              <a:t>CC BY-SA-NC</a:t>
            </a:r>
            <a:endParaRPr lang="en-GB" sz="600" dirty="0"/>
          </a:p>
        </p:txBody>
      </p:sp>
      <p:sp>
        <p:nvSpPr>
          <p:cNvPr id="8" name="Rectangle 7">
            <a:extLst>
              <a:ext uri="{FF2B5EF4-FFF2-40B4-BE49-F238E27FC236}">
                <a16:creationId xmlns:a16="http://schemas.microsoft.com/office/drawing/2014/main" id="{5177C38C-698E-40EB-B76C-785F67F09B3F}"/>
              </a:ext>
            </a:extLst>
          </p:cNvPr>
          <p:cNvSpPr/>
          <p:nvPr/>
        </p:nvSpPr>
        <p:spPr>
          <a:xfrm>
            <a:off x="513636" y="3595663"/>
            <a:ext cx="6638176" cy="769441"/>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200" u="sng" dirty="0">
                <a:solidFill>
                  <a:schemeClr val="accent1">
                    <a:lumMod val="75000"/>
                  </a:schemeClr>
                </a:solidFill>
                <a:latin typeface="Bell MT" panose="02020503060305020303" pitchFamily="18" charset="0"/>
              </a:rPr>
              <a:t>Citizenship Directive 2004/38 Article 12 &amp; 13 </a:t>
            </a:r>
            <a:r>
              <a:rPr lang="en-US" sz="2200" dirty="0">
                <a:latin typeface="Bell MT" panose="02020503060305020303" pitchFamily="18" charset="0"/>
              </a:rPr>
              <a:t>each deal with the rights of family members.</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64"/>
            <a:ext cx="12188825" cy="691480"/>
          </a:xfrm>
        </p:spPr>
        <p:txBody>
          <a:bodyPr>
            <a:normAutofit/>
          </a:bodyPr>
          <a:lstStyle/>
          <a:p>
            <a:pPr algn="ctr"/>
            <a:r>
              <a:rPr lang="en-GB" b="1" u="sng" dirty="0">
                <a:latin typeface="Bell MT" panose="02020503060305020303" pitchFamily="18" charset="0"/>
              </a:rPr>
              <a:t>Material scope of article 45</a:t>
            </a:r>
          </a:p>
        </p:txBody>
      </p:sp>
      <p:sp>
        <p:nvSpPr>
          <p:cNvPr id="5" name="TextBox 4"/>
          <p:cNvSpPr txBox="1"/>
          <p:nvPr/>
        </p:nvSpPr>
        <p:spPr>
          <a:xfrm>
            <a:off x="-1" y="745284"/>
            <a:ext cx="12188826" cy="595484"/>
          </a:xfrm>
          <a:prstGeom prst="rect">
            <a:avLst/>
          </a:prstGeom>
          <a:noFill/>
        </p:spPr>
        <p:txBody>
          <a:bodyPr wrap="square" rtlCol="0">
            <a:spAutoFit/>
          </a:bodyPr>
          <a:lstStyle/>
          <a:p>
            <a:pPr algn="ctr">
              <a:lnSpc>
                <a:spcPct val="90000"/>
              </a:lnSpc>
            </a:pPr>
            <a:r>
              <a:rPr lang="en-GB" dirty="0">
                <a:solidFill>
                  <a:schemeClr val="tx2">
                    <a:lumMod val="75000"/>
                    <a:lumOff val="25000"/>
                  </a:schemeClr>
                </a:solidFill>
                <a:latin typeface="Bell MT" panose="02020503060305020303" pitchFamily="18" charset="0"/>
              </a:rPr>
              <a:t>The Scope of </a:t>
            </a:r>
            <a:r>
              <a:rPr lang="en-GB" u="sng" dirty="0">
                <a:solidFill>
                  <a:schemeClr val="accent1">
                    <a:lumMod val="75000"/>
                  </a:schemeClr>
                </a:solidFill>
                <a:latin typeface="Bell MT" panose="02020503060305020303" pitchFamily="18" charset="0"/>
              </a:rPr>
              <a:t>Article 45 </a:t>
            </a:r>
            <a:r>
              <a:rPr lang="en-GB" dirty="0">
                <a:solidFill>
                  <a:schemeClr val="tx2">
                    <a:lumMod val="75000"/>
                    <a:lumOff val="25000"/>
                  </a:schemeClr>
                </a:solidFill>
                <a:latin typeface="Bell MT" panose="02020503060305020303" pitchFamily="18" charset="0"/>
              </a:rPr>
              <a:t>is fleshed out by </a:t>
            </a:r>
            <a:r>
              <a:rPr lang="en-GB" u="sng" dirty="0">
                <a:solidFill>
                  <a:schemeClr val="accent1">
                    <a:lumMod val="75000"/>
                  </a:schemeClr>
                </a:solidFill>
                <a:latin typeface="Bell MT" panose="02020503060305020303" pitchFamily="18" charset="0"/>
              </a:rPr>
              <a:t>Directive 2004/38 </a:t>
            </a:r>
            <a:r>
              <a:rPr lang="en-GB" dirty="0">
                <a:solidFill>
                  <a:schemeClr val="tx2">
                    <a:lumMod val="75000"/>
                    <a:lumOff val="25000"/>
                  </a:schemeClr>
                </a:solidFill>
                <a:latin typeface="Bell MT" panose="02020503060305020303" pitchFamily="18" charset="0"/>
              </a:rPr>
              <a:t>and </a:t>
            </a:r>
            <a:r>
              <a:rPr lang="en-GB" u="sng" dirty="0">
                <a:solidFill>
                  <a:schemeClr val="accent1">
                    <a:lumMod val="75000"/>
                  </a:schemeClr>
                </a:solidFill>
                <a:latin typeface="Bell MT" panose="02020503060305020303" pitchFamily="18" charset="0"/>
              </a:rPr>
              <a:t>Regulation 492/2011.</a:t>
            </a:r>
          </a:p>
          <a:p>
            <a:pPr algn="ctr">
              <a:lnSpc>
                <a:spcPct val="90000"/>
              </a:lnSpc>
            </a:pPr>
            <a:endParaRPr lang="en-GB" dirty="0">
              <a:solidFill>
                <a:schemeClr val="tx2">
                  <a:lumMod val="75000"/>
                  <a:lumOff val="25000"/>
                </a:schemeClr>
              </a:solidFill>
              <a:latin typeface="Bell MT" panose="02020503060305020303" pitchFamily="18" charset="0"/>
            </a:endParaRPr>
          </a:p>
        </p:txBody>
      </p:sp>
      <p:sp>
        <p:nvSpPr>
          <p:cNvPr id="6" name="TextBox 5">
            <a:extLst>
              <a:ext uri="{FF2B5EF4-FFF2-40B4-BE49-F238E27FC236}">
                <a16:creationId xmlns:a16="http://schemas.microsoft.com/office/drawing/2014/main" id="{A8DE3E33-E4F8-4611-A10E-DDE6D67D6CCC}"/>
              </a:ext>
            </a:extLst>
          </p:cNvPr>
          <p:cNvSpPr txBox="1"/>
          <p:nvPr/>
        </p:nvSpPr>
        <p:spPr>
          <a:xfrm>
            <a:off x="189755" y="1124744"/>
            <a:ext cx="11809312" cy="5256824"/>
          </a:xfrm>
          <a:prstGeom prst="rect">
            <a:avLst/>
          </a:prstGeom>
          <a:noFill/>
        </p:spPr>
        <p:txBody>
          <a:bodyPr wrap="square" rtlCol="0">
            <a:spAutoFit/>
          </a:bodyPr>
          <a:lstStyle/>
          <a:p>
            <a:pPr algn="ctr">
              <a:lnSpc>
                <a:spcPct val="90000"/>
              </a:lnSpc>
              <a:spcAft>
                <a:spcPts val="300"/>
              </a:spcAft>
            </a:pPr>
            <a:r>
              <a:rPr lang="en-GB" sz="1900" b="1" u="sng" dirty="0">
                <a:solidFill>
                  <a:schemeClr val="accent1">
                    <a:lumMod val="75000"/>
                  </a:schemeClr>
                </a:solidFill>
                <a:latin typeface="Bell MT" panose="02020503060305020303" pitchFamily="18" charset="0"/>
              </a:rPr>
              <a:t>Regulation 492/2011</a:t>
            </a:r>
            <a:endParaRPr lang="en-GB" sz="1900" u="sng" dirty="0">
              <a:solidFill>
                <a:schemeClr val="accent1">
                  <a:lumMod val="75000"/>
                </a:schemeClr>
              </a:solidFill>
              <a:latin typeface="Bell MT" panose="02020503060305020303" pitchFamily="18" charset="0"/>
            </a:endParaRP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Outlaws restrictions to the labour market of the host State. </a:t>
            </a:r>
            <a:r>
              <a:rPr lang="en-GB" sz="1900" u="sng" dirty="0">
                <a:solidFill>
                  <a:schemeClr val="accent1">
                    <a:lumMod val="75000"/>
                  </a:schemeClr>
                </a:solidFill>
                <a:latin typeface="Bell MT" panose="02020503060305020303" pitchFamily="18" charset="0"/>
              </a:rPr>
              <a:t>(Article 4(1))</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Principle of equal treatment during an employment relationship. </a:t>
            </a:r>
            <a:r>
              <a:rPr lang="en-GB" sz="1900" u="sng" dirty="0">
                <a:solidFill>
                  <a:schemeClr val="accent1">
                    <a:lumMod val="75000"/>
                  </a:schemeClr>
                </a:solidFill>
                <a:latin typeface="Bell MT" panose="02020503060305020303" pitchFamily="18" charset="0"/>
              </a:rPr>
              <a:t>(Article 7)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Article 7(1) covers both direct and indirect discrimination.</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Indirect discrimination can occur through </a:t>
            </a:r>
            <a:r>
              <a:rPr lang="en-GB" sz="1900" u="sng" dirty="0">
                <a:solidFill>
                  <a:srgbClr val="00B050"/>
                </a:solidFill>
                <a:latin typeface="Bell MT" panose="02020503060305020303" pitchFamily="18" charset="0"/>
              </a:rPr>
              <a:t>two situations</a:t>
            </a:r>
            <a:r>
              <a:rPr lang="en-GB" sz="1900" dirty="0">
                <a:solidFill>
                  <a:schemeClr val="tx2">
                    <a:lumMod val="75000"/>
                    <a:lumOff val="25000"/>
                  </a:schemeClr>
                </a:solidFill>
                <a:latin typeface="Bell MT" panose="02020503060305020303" pitchFamily="18" charset="0"/>
              </a:rPr>
              <a:t>;  </a:t>
            </a:r>
          </a:p>
          <a:p>
            <a:pPr marL="457200" indent="-457200">
              <a:lnSpc>
                <a:spcPct val="90000"/>
              </a:lnSpc>
              <a:spcAft>
                <a:spcPts val="300"/>
              </a:spcAft>
              <a:buAutoNum type="arabicPeriod"/>
            </a:pPr>
            <a:r>
              <a:rPr lang="en-GB" sz="1900" dirty="0">
                <a:solidFill>
                  <a:schemeClr val="tx2">
                    <a:lumMod val="75000"/>
                    <a:lumOff val="25000"/>
                  </a:schemeClr>
                </a:solidFill>
                <a:latin typeface="Bell MT" panose="02020503060305020303" pitchFamily="18" charset="0"/>
              </a:rPr>
              <a:t>National laws that predominantly affect migrant workers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O’Flynn</a:t>
            </a:r>
            <a:r>
              <a:rPr lang="en-GB" sz="1900" i="1" u="sng" dirty="0">
                <a:solidFill>
                  <a:schemeClr val="accent6">
                    <a:lumMod val="75000"/>
                  </a:schemeClr>
                </a:solidFill>
                <a:latin typeface="Bell MT" panose="02020503060305020303" pitchFamily="18" charset="0"/>
              </a:rPr>
              <a:t> [1996])</a:t>
            </a:r>
          </a:p>
          <a:p>
            <a:pPr marL="457200" indent="-457200">
              <a:lnSpc>
                <a:spcPct val="90000"/>
              </a:lnSpc>
              <a:spcAft>
                <a:spcPts val="300"/>
              </a:spcAft>
              <a:buAutoNum type="arabicPeriod"/>
            </a:pPr>
            <a:r>
              <a:rPr lang="en-GB" sz="1900" dirty="0">
                <a:solidFill>
                  <a:schemeClr val="tx2">
                    <a:lumMod val="75000"/>
                    <a:lumOff val="25000"/>
                  </a:schemeClr>
                </a:solidFill>
                <a:latin typeface="Bell MT" panose="02020503060305020303" pitchFamily="18" charset="0"/>
              </a:rPr>
              <a:t>National laws that are indistinctly applicable but more easily satisfied by national workers than migrants.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O’Flynn</a:t>
            </a:r>
            <a:r>
              <a:rPr lang="en-GB" sz="1900" u="sng" dirty="0">
                <a:solidFill>
                  <a:schemeClr val="accent6">
                    <a:lumMod val="75000"/>
                  </a:schemeClr>
                </a:solidFill>
                <a:latin typeface="Bell MT" panose="02020503060305020303" pitchFamily="18" charset="0"/>
              </a:rPr>
              <a:t>)</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Article 7(2); positive expression of equal treatment; foreign migrants are granted the same social and tax advantages as nationals.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Lebon</a:t>
            </a:r>
            <a:r>
              <a:rPr lang="en-GB" sz="1900" i="1" u="sng" dirty="0">
                <a:solidFill>
                  <a:schemeClr val="accent6">
                    <a:lumMod val="75000"/>
                  </a:schemeClr>
                </a:solidFill>
                <a:latin typeface="Bell MT" panose="02020503060305020303" pitchFamily="18" charset="0"/>
              </a:rPr>
              <a:t> [1987])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These are given a wide teleological meaning as established in </a:t>
            </a:r>
            <a:r>
              <a:rPr lang="en-GB" sz="1900" i="1" u="sng" dirty="0" err="1">
                <a:solidFill>
                  <a:schemeClr val="accent6">
                    <a:lumMod val="75000"/>
                  </a:schemeClr>
                </a:solidFill>
                <a:latin typeface="Bell MT" panose="02020503060305020303" pitchFamily="18" charset="0"/>
              </a:rPr>
              <a:t>Cristini</a:t>
            </a:r>
            <a:r>
              <a:rPr lang="en-GB" sz="1900" i="1" u="sng" dirty="0">
                <a:solidFill>
                  <a:schemeClr val="accent6">
                    <a:lumMod val="75000"/>
                  </a:schemeClr>
                </a:solidFill>
                <a:latin typeface="Bell MT" panose="02020503060305020303" pitchFamily="18" charset="0"/>
              </a:rPr>
              <a:t> [1975] </a:t>
            </a:r>
            <a:r>
              <a:rPr lang="en-GB" sz="1900" dirty="0">
                <a:solidFill>
                  <a:schemeClr val="tx2">
                    <a:lumMod val="75000"/>
                    <a:lumOff val="25000"/>
                  </a:schemeClr>
                </a:solidFill>
                <a:latin typeface="Bell MT" panose="02020503060305020303" pitchFamily="18" charset="0"/>
              </a:rPr>
              <a:t>and the concept of social advantage was broadened also in </a:t>
            </a:r>
            <a:r>
              <a:rPr lang="en-GB" sz="1900" i="1" dirty="0">
                <a:solidFill>
                  <a:schemeClr val="accent6">
                    <a:lumMod val="75000"/>
                  </a:schemeClr>
                </a:solidFill>
                <a:latin typeface="Bell MT" panose="02020503060305020303" pitchFamily="18" charset="0"/>
              </a:rPr>
              <a:t>Lair [1998].</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Differential treatment needs to be objectively justified in order for national legislation to not breach </a:t>
            </a:r>
            <a:r>
              <a:rPr lang="en-GB" sz="1900" u="sng" dirty="0">
                <a:solidFill>
                  <a:schemeClr val="accent1">
                    <a:lumMod val="75000"/>
                  </a:schemeClr>
                </a:solidFill>
                <a:latin typeface="Bell MT" panose="02020503060305020303" pitchFamily="18" charset="0"/>
              </a:rPr>
              <a:t>Article 7(1).</a:t>
            </a:r>
            <a:r>
              <a:rPr lang="en-GB" sz="1900" dirty="0">
                <a:solidFill>
                  <a:schemeClr val="tx2">
                    <a:lumMod val="75000"/>
                    <a:lumOff val="25000"/>
                  </a:schemeClr>
                </a:solidFill>
                <a:latin typeface="Bell MT" panose="02020503060305020303" pitchFamily="18" charset="0"/>
              </a:rPr>
              <a:t> </a:t>
            </a:r>
            <a:r>
              <a:rPr lang="en-GB" sz="1900" u="sng" dirty="0">
                <a:solidFill>
                  <a:schemeClr val="accent6">
                    <a:lumMod val="75000"/>
                  </a:schemeClr>
                </a:solidFill>
                <a:latin typeface="Bell MT" panose="02020503060305020303" pitchFamily="18" charset="0"/>
              </a:rPr>
              <a:t>(</a:t>
            </a:r>
            <a:r>
              <a:rPr lang="en-GB" sz="1900" i="1" u="sng" dirty="0">
                <a:solidFill>
                  <a:schemeClr val="accent6">
                    <a:lumMod val="75000"/>
                  </a:schemeClr>
                </a:solidFill>
                <a:latin typeface="Bell MT" panose="02020503060305020303" pitchFamily="18" charset="0"/>
              </a:rPr>
              <a:t>Collins [2004])</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Non-discriminatory restrictions to free movement of workers can fall within the scope of </a:t>
            </a:r>
            <a:r>
              <a:rPr lang="en-GB" sz="1900" u="sng" dirty="0">
                <a:solidFill>
                  <a:schemeClr val="accent1">
                    <a:lumMod val="75000"/>
                  </a:schemeClr>
                </a:solidFill>
                <a:latin typeface="Bell MT" panose="02020503060305020303" pitchFamily="18" charset="0"/>
              </a:rPr>
              <a:t>Article 45.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This is established in </a:t>
            </a:r>
            <a:r>
              <a:rPr lang="en-GB" sz="1900" i="1" u="sng" dirty="0">
                <a:solidFill>
                  <a:schemeClr val="accent6">
                    <a:lumMod val="75000"/>
                  </a:schemeClr>
                </a:solidFill>
                <a:latin typeface="Bell MT" panose="02020503060305020303" pitchFamily="18" charset="0"/>
              </a:rPr>
              <a:t>Bosman [1995] </a:t>
            </a:r>
            <a:r>
              <a:rPr lang="en-GB" sz="1900" dirty="0">
                <a:solidFill>
                  <a:schemeClr val="tx2">
                    <a:lumMod val="75000"/>
                    <a:lumOff val="25000"/>
                  </a:schemeClr>
                </a:solidFill>
                <a:latin typeface="Bell MT" panose="02020503060305020303" pitchFamily="18" charset="0"/>
              </a:rPr>
              <a:t>in which the transfer fee required to be paid was deemed to have the effect of preventing or deterring free movement as it directly affected players access to the employment market in other Member States.</a:t>
            </a:r>
            <a:endParaRPr lang="en-GB" sz="1900" i="1" dirty="0">
              <a:solidFill>
                <a:schemeClr val="tx2">
                  <a:lumMod val="75000"/>
                  <a:lumOff val="25000"/>
                </a:schemeClr>
              </a:solidFill>
              <a:latin typeface="Bell MT" panose="02020503060305020303" pitchFamily="18" charset="0"/>
            </a:endParaRPr>
          </a:p>
        </p:txBody>
      </p:sp>
      <p:sp>
        <p:nvSpPr>
          <p:cNvPr id="3" name="Footer Placeholder 2">
            <a:extLst>
              <a:ext uri="{FF2B5EF4-FFF2-40B4-BE49-F238E27FC236}">
                <a16:creationId xmlns:a16="http://schemas.microsoft.com/office/drawing/2014/main" id="{0C566D08-96AB-4508-8512-1CF97E6F4A5C}"/>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2322"/>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POSITIVE INTEGRATION</a:t>
            </a:r>
          </a:p>
        </p:txBody>
      </p:sp>
      <p:sp>
        <p:nvSpPr>
          <p:cNvPr id="4" name="TextBox 3">
            <a:extLst>
              <a:ext uri="{FF2B5EF4-FFF2-40B4-BE49-F238E27FC236}">
                <a16:creationId xmlns:a16="http://schemas.microsoft.com/office/drawing/2014/main" id="{64FFC3FD-F962-443D-800B-925729D7FFE2}"/>
              </a:ext>
            </a:extLst>
          </p:cNvPr>
          <p:cNvSpPr txBox="1"/>
          <p:nvPr/>
        </p:nvSpPr>
        <p:spPr>
          <a:xfrm>
            <a:off x="6022404" y="1170700"/>
            <a:ext cx="5760640" cy="5277727"/>
          </a:xfrm>
          <a:prstGeom prst="rect">
            <a:avLst/>
          </a:prstGeom>
          <a:noFill/>
        </p:spPr>
        <p:txBody>
          <a:bodyPr wrap="square" rtlCol="0">
            <a:spAutoFit/>
          </a:bodyPr>
          <a:lstStyle/>
          <a:p>
            <a:pPr algn="ctr">
              <a:lnSpc>
                <a:spcPct val="90000"/>
              </a:lnSpc>
            </a:pPr>
            <a:r>
              <a:rPr lang="en-GB" sz="2200" b="1" u="sng" dirty="0">
                <a:latin typeface="Bell MT" panose="02020503060305020303" pitchFamily="18" charset="0"/>
              </a:rPr>
              <a:t>National Social Security Systems</a:t>
            </a:r>
          </a:p>
          <a:p>
            <a:pPr marL="342900" indent="-342900">
              <a:lnSpc>
                <a:spcPct val="90000"/>
              </a:lnSpc>
              <a:buFont typeface="Wingdings" panose="05000000000000000000" pitchFamily="2" charset="2"/>
              <a:buChar char="§"/>
            </a:pPr>
            <a:r>
              <a:rPr lang="en-GB" sz="2200" dirty="0">
                <a:latin typeface="Bell MT" panose="02020503060305020303" pitchFamily="18" charset="0"/>
              </a:rPr>
              <a:t>Social insurance and assistance mechanisms often used to guarantee social protection of workers within a State.</a:t>
            </a:r>
          </a:p>
          <a:p>
            <a:pPr marL="342900" indent="-342900">
              <a:lnSpc>
                <a:spcPct val="90000"/>
              </a:lnSpc>
              <a:buFont typeface="Wingdings" panose="05000000000000000000" pitchFamily="2" charset="2"/>
              <a:buChar char="§"/>
            </a:pPr>
            <a:r>
              <a:rPr lang="en-GB" sz="2200" dirty="0">
                <a:latin typeface="Bell MT" panose="02020503060305020303" pitchFamily="18" charset="0"/>
              </a:rPr>
              <a:t>Systems tend to require that to gain benefit the worker must be based within the State itself.</a:t>
            </a:r>
          </a:p>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48 TFEU </a:t>
            </a:r>
            <a:r>
              <a:rPr lang="en-GB" sz="2200" dirty="0">
                <a:latin typeface="Bell MT" panose="02020503060305020303" pitchFamily="18" charset="0"/>
              </a:rPr>
              <a:t>establishes a legislative competence of the Union to coordinate NSSS across the Union. Is a co-ordinating competence rather than a harmonisation one.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Cornelissen, 1996</a:t>
            </a:r>
            <a:r>
              <a:rPr lang="en-GB" sz="2200" u="sng" dirty="0">
                <a:solidFill>
                  <a:schemeClr val="accent6">
                    <a:lumMod val="75000"/>
                  </a:schemeClr>
                </a:solidFill>
                <a:latin typeface="Bell MT" panose="02020503060305020303" pitchFamily="18" charset="0"/>
              </a:rPr>
              <a:t>)</a:t>
            </a:r>
          </a:p>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Regulation 883/2004  </a:t>
            </a:r>
            <a:r>
              <a:rPr lang="en-GB" sz="2200" dirty="0">
                <a:latin typeface="Bell MT" panose="02020503060305020303" pitchFamily="18" charset="0"/>
              </a:rPr>
              <a:t>is designed to co-ordinate NSSS in order to remove complications for individuals moving within Member States. </a:t>
            </a:r>
          </a:p>
          <a:p>
            <a:pPr>
              <a:lnSpc>
                <a:spcPct val="90000"/>
              </a:lnSpc>
            </a:pPr>
            <a:endParaRPr lang="en-GB" sz="2200" dirty="0">
              <a:latin typeface="Bell MT" panose="02020503060305020303" pitchFamily="18" charset="0"/>
            </a:endParaRPr>
          </a:p>
        </p:txBody>
      </p:sp>
      <p:graphicFrame>
        <p:nvGraphicFramePr>
          <p:cNvPr id="5" name="Diagram 4">
            <a:extLst>
              <a:ext uri="{FF2B5EF4-FFF2-40B4-BE49-F238E27FC236}">
                <a16:creationId xmlns:a16="http://schemas.microsoft.com/office/drawing/2014/main" id="{AAF70677-5672-4AC1-8048-EA8671D9203F}"/>
              </a:ext>
            </a:extLst>
          </p:cNvPr>
          <p:cNvGraphicFramePr/>
          <p:nvPr>
            <p:extLst>
              <p:ext uri="{D42A27DB-BD31-4B8C-83A1-F6EECF244321}">
                <p14:modId xmlns:p14="http://schemas.microsoft.com/office/powerpoint/2010/main" val="2496765880"/>
              </p:ext>
            </p:extLst>
          </p:nvPr>
        </p:nvGraphicFramePr>
        <p:xfrm>
          <a:off x="-890364" y="1031171"/>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A4EBE53-3499-48CA-8C3C-CE2D2031AB00}"/>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8" y="136767"/>
            <a:ext cx="11737304" cy="1210396"/>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NATURAL PERSONS;</a:t>
            </a:r>
          </a:p>
          <a:p>
            <a:pPr algn="ctr">
              <a:lnSpc>
                <a:spcPct val="90000"/>
              </a:lnSpc>
            </a:pPr>
            <a:r>
              <a:rPr lang="en-GB" sz="4000" b="1" u="sng" dirty="0">
                <a:solidFill>
                  <a:schemeClr val="tx2"/>
                </a:solidFill>
                <a:latin typeface="Bell MT" panose="02020503060305020303" pitchFamily="18" charset="0"/>
              </a:rPr>
              <a:t>(FREEDOM OF ESTABLISHMENT) </a:t>
            </a:r>
          </a:p>
        </p:txBody>
      </p:sp>
      <p:sp>
        <p:nvSpPr>
          <p:cNvPr id="4" name="TextBox 3">
            <a:extLst>
              <a:ext uri="{FF2B5EF4-FFF2-40B4-BE49-F238E27FC236}">
                <a16:creationId xmlns:a16="http://schemas.microsoft.com/office/drawing/2014/main" id="{AAE107CD-FD09-49B6-9736-8E9C057835C0}"/>
              </a:ext>
            </a:extLst>
          </p:cNvPr>
          <p:cNvSpPr txBox="1"/>
          <p:nvPr/>
        </p:nvSpPr>
        <p:spPr>
          <a:xfrm>
            <a:off x="261765" y="1435455"/>
            <a:ext cx="8208912" cy="4727384"/>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Guarantee of free movement of persons to self-employed persons (and companies.)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Prohibits illegal national barriers via </a:t>
            </a:r>
            <a:r>
              <a:rPr lang="en-GB" sz="2300" u="sng" dirty="0">
                <a:solidFill>
                  <a:schemeClr val="accent1">
                    <a:lumMod val="75000"/>
                  </a:schemeClr>
                </a:solidFill>
                <a:latin typeface="Bell MT" panose="02020503060305020303" pitchFamily="18" charset="0"/>
              </a:rPr>
              <a:t>Article 49 TFEU.</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Provisions of freedom of establishment has direct effect.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Reyners</a:t>
            </a:r>
            <a:r>
              <a:rPr lang="en-GB" sz="2300" i="1" u="sng" dirty="0">
                <a:solidFill>
                  <a:schemeClr val="accent6">
                    <a:lumMod val="75000"/>
                  </a:schemeClr>
                </a:solidFill>
                <a:latin typeface="Bell MT" panose="02020503060305020303" pitchFamily="18" charset="0"/>
              </a:rPr>
              <a:t> vs. Belgium [1974])</a:t>
            </a:r>
          </a:p>
          <a:p>
            <a:pPr marL="342900" indent="-342900">
              <a:lnSpc>
                <a:spcPct val="90000"/>
              </a:lnSpc>
              <a:spcAft>
                <a:spcPts val="600"/>
              </a:spcAft>
              <a:buFont typeface="Wingdings" panose="05000000000000000000" pitchFamily="2" charset="2"/>
              <a:buChar char="§"/>
            </a:pPr>
            <a:r>
              <a:rPr lang="en-GB" sz="2300" u="sng" dirty="0">
                <a:solidFill>
                  <a:schemeClr val="accent1">
                    <a:lumMod val="75000"/>
                  </a:schemeClr>
                </a:solidFill>
                <a:latin typeface="Bell MT" panose="02020503060305020303" pitchFamily="18" charset="0"/>
              </a:rPr>
              <a:t>Article 50 TFEU </a:t>
            </a:r>
            <a:r>
              <a:rPr lang="en-GB" sz="2300" dirty="0">
                <a:solidFill>
                  <a:schemeClr val="tx2">
                    <a:lumMod val="75000"/>
                    <a:lumOff val="25000"/>
                  </a:schemeClr>
                </a:solidFill>
                <a:latin typeface="Bell MT" panose="02020503060305020303" pitchFamily="18" charset="0"/>
              </a:rPr>
              <a:t>allows the Union to have the legislative competence to adopt legislative measures and </a:t>
            </a:r>
            <a:r>
              <a:rPr lang="en-GB" sz="2300" u="sng" dirty="0">
                <a:solidFill>
                  <a:schemeClr val="accent1">
                    <a:lumMod val="75000"/>
                  </a:schemeClr>
                </a:solidFill>
                <a:latin typeface="Bell MT" panose="02020503060305020303" pitchFamily="18" charset="0"/>
              </a:rPr>
              <a:t>Article 53 </a:t>
            </a:r>
            <a:r>
              <a:rPr lang="en-GB" sz="2300" dirty="0">
                <a:solidFill>
                  <a:schemeClr val="tx2">
                    <a:lumMod val="75000"/>
                    <a:lumOff val="25000"/>
                  </a:schemeClr>
                </a:solidFill>
                <a:latin typeface="Bell MT" panose="02020503060305020303" pitchFamily="18" charset="0"/>
              </a:rPr>
              <a:t>grants the Union a competence to adopt directives for the mutual recognition of formal qualifications and coordination of regulatory measures concerning the activities of self employed persons.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These articles are designed to promote the positive integration of </a:t>
            </a:r>
            <a:r>
              <a:rPr lang="en-GB" sz="2300" u="sng" dirty="0">
                <a:solidFill>
                  <a:schemeClr val="accent1">
                    <a:lumMod val="75000"/>
                  </a:schemeClr>
                </a:solidFill>
                <a:latin typeface="Bell MT" panose="02020503060305020303" pitchFamily="18" charset="0"/>
              </a:rPr>
              <a:t>Article 49 </a:t>
            </a:r>
            <a:r>
              <a:rPr lang="en-GB" sz="2300" dirty="0">
                <a:solidFill>
                  <a:schemeClr val="tx2">
                    <a:lumMod val="75000"/>
                    <a:lumOff val="25000"/>
                  </a:schemeClr>
                </a:solidFill>
                <a:latin typeface="Bell MT" panose="02020503060305020303" pitchFamily="18" charset="0"/>
              </a:rPr>
              <a:t>into National legislation. </a:t>
            </a:r>
          </a:p>
        </p:txBody>
      </p:sp>
      <p:pic>
        <p:nvPicPr>
          <p:cNvPr id="5" name="Picture 4">
            <a:extLst>
              <a:ext uri="{FF2B5EF4-FFF2-40B4-BE49-F238E27FC236}">
                <a16:creationId xmlns:a16="http://schemas.microsoft.com/office/drawing/2014/main" id="{98ACE280-BAFB-4324-A803-5344E506E4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09083" y="1628800"/>
            <a:ext cx="3168352" cy="4340695"/>
          </a:xfrm>
          <a:prstGeom prst="rect">
            <a:avLst/>
          </a:prstGeom>
        </p:spPr>
      </p:pic>
      <p:sp>
        <p:nvSpPr>
          <p:cNvPr id="3" name="Footer Placeholder 2">
            <a:extLst>
              <a:ext uri="{FF2B5EF4-FFF2-40B4-BE49-F238E27FC236}">
                <a16:creationId xmlns:a16="http://schemas.microsoft.com/office/drawing/2014/main" id="{25E0E6BC-5D2F-4689-B5C2-50314C59B2F1}"/>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NEGATIVE INTEGRATION UNDER ARTICLE 49</a:t>
            </a:r>
          </a:p>
        </p:txBody>
      </p:sp>
      <p:sp>
        <p:nvSpPr>
          <p:cNvPr id="5" name="TextBox 4"/>
          <p:cNvSpPr txBox="1"/>
          <p:nvPr/>
        </p:nvSpPr>
        <p:spPr>
          <a:xfrm>
            <a:off x="310901" y="980728"/>
            <a:ext cx="5999534" cy="430824"/>
          </a:xfrm>
          <a:prstGeom prst="rect">
            <a:avLst/>
          </a:prstGeom>
          <a:noFill/>
        </p:spPr>
        <p:txBody>
          <a:bodyPr wrap="square" rtlCol="0">
            <a:spAutoFit/>
          </a:bodyPr>
          <a:lstStyle/>
          <a:p>
            <a:pPr marL="342900" indent="-342900">
              <a:lnSpc>
                <a:spcPct val="90000"/>
              </a:lnSpc>
              <a:buFont typeface="Arial" panose="020B0604020202020204" pitchFamily="34" charset="0"/>
              <a:buChar char="•"/>
            </a:pPr>
            <a:endParaRPr lang="en-GB" sz="2400" dirty="0">
              <a:latin typeface="Bell MT" panose="02020503060305020303" pitchFamily="18" charset="0"/>
            </a:endParaRPr>
          </a:p>
        </p:txBody>
      </p:sp>
      <p:sp>
        <p:nvSpPr>
          <p:cNvPr id="6" name="TextBox 5"/>
          <p:cNvSpPr txBox="1"/>
          <p:nvPr/>
        </p:nvSpPr>
        <p:spPr>
          <a:xfrm>
            <a:off x="5150602" y="980728"/>
            <a:ext cx="6727322" cy="5544979"/>
          </a:xfrm>
          <a:prstGeom prst="rect">
            <a:avLst/>
          </a:prstGeom>
          <a:noFill/>
        </p:spPr>
        <p:txBody>
          <a:bodyPr wrap="square" rtlCol="0">
            <a:spAutoFit/>
          </a:bodyPr>
          <a:lstStyle/>
          <a:p>
            <a:pPr algn="ctr">
              <a:lnSpc>
                <a:spcPct val="90000"/>
              </a:lnSpc>
              <a:spcAft>
                <a:spcPts val="600"/>
              </a:spcAft>
            </a:pPr>
            <a:r>
              <a:rPr lang="en-GB" sz="2400" b="1" u="sng" dirty="0">
                <a:solidFill>
                  <a:schemeClr val="tx2">
                    <a:lumMod val="75000"/>
                    <a:lumOff val="25000"/>
                  </a:schemeClr>
                </a:solidFill>
                <a:latin typeface="Bell MT" panose="02020503060305020303" pitchFamily="18" charset="0"/>
              </a:rPr>
              <a:t>Personal Scope</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Self-employed individuals do not work under the direction of another and will not receive a salary.</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The personal scope of </a:t>
            </a: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differs from </a:t>
            </a:r>
            <a:r>
              <a:rPr lang="en-GB" sz="2400" u="sng" dirty="0">
                <a:solidFill>
                  <a:schemeClr val="accent1">
                    <a:lumMod val="75000"/>
                  </a:schemeClr>
                </a:solidFill>
                <a:latin typeface="Bell MT" panose="02020503060305020303" pitchFamily="18" charset="0"/>
              </a:rPr>
              <a:t>Article 45 </a:t>
            </a:r>
            <a:r>
              <a:rPr lang="en-GB" sz="2400" dirty="0">
                <a:solidFill>
                  <a:schemeClr val="tx2">
                    <a:lumMod val="75000"/>
                    <a:lumOff val="25000"/>
                  </a:schemeClr>
                </a:solidFill>
                <a:latin typeface="Bell MT" panose="02020503060305020303" pitchFamily="18" charset="0"/>
              </a:rPr>
              <a:t>due to this. </a:t>
            </a:r>
          </a:p>
          <a:p>
            <a:pPr marL="342900" indent="-342900">
              <a:lnSpc>
                <a:spcPct val="90000"/>
              </a:lnSpc>
              <a:spcAft>
                <a:spcPts val="600"/>
              </a:spcAft>
              <a:buFont typeface="Wingdings" panose="05000000000000000000" pitchFamily="2" charset="2"/>
              <a:buChar char="§"/>
            </a:pP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also needs to be differentiated from </a:t>
            </a:r>
            <a:r>
              <a:rPr lang="en-GB" sz="2400" u="sng" dirty="0">
                <a:solidFill>
                  <a:schemeClr val="accent1">
                    <a:lumMod val="75000"/>
                  </a:schemeClr>
                </a:solidFill>
                <a:latin typeface="Bell MT" panose="02020503060305020303" pitchFamily="18" charset="0"/>
              </a:rPr>
              <a:t>Article 56 </a:t>
            </a:r>
            <a:r>
              <a:rPr lang="en-GB" sz="2400" dirty="0">
                <a:solidFill>
                  <a:schemeClr val="tx2">
                    <a:lumMod val="75000"/>
                    <a:lumOff val="25000"/>
                  </a:schemeClr>
                </a:solidFill>
                <a:latin typeface="Bell MT" panose="02020503060305020303" pitchFamily="18" charset="0"/>
              </a:rPr>
              <a:t>that provides for free movement of services. </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The applicability of </a:t>
            </a: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is determined by the duration, regularity and continuity of the service provided.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Gebhard</a:t>
            </a:r>
            <a:r>
              <a:rPr lang="en-GB" sz="2400" i="1" u="sng" dirty="0">
                <a:solidFill>
                  <a:schemeClr val="accent6">
                    <a:lumMod val="75000"/>
                  </a:schemeClr>
                </a:solidFill>
                <a:latin typeface="Bell MT" panose="02020503060305020303" pitchFamily="18" charset="0"/>
              </a:rPr>
              <a:t> [1995])</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A stable and continuous basis for a service provider will trigger the personal scope of </a:t>
            </a:r>
            <a:r>
              <a:rPr lang="en-GB" sz="2400" u="sng" dirty="0">
                <a:solidFill>
                  <a:schemeClr val="accent1">
                    <a:lumMod val="75000"/>
                  </a:schemeClr>
                </a:solidFill>
                <a:latin typeface="Bell MT" panose="02020503060305020303" pitchFamily="18" charset="0"/>
              </a:rPr>
              <a:t>Article 49.</a:t>
            </a:r>
          </a:p>
          <a:p>
            <a:pPr marL="342900" indent="-342900">
              <a:lnSpc>
                <a:spcPct val="90000"/>
              </a:lnSpc>
              <a:spcAft>
                <a:spcPts val="600"/>
              </a:spcAft>
              <a:buFont typeface="Wingdings" panose="05000000000000000000" pitchFamily="2" charset="2"/>
              <a:buChar char="§"/>
            </a:pPr>
            <a:endParaRPr lang="en-GB" sz="2400" i="1" dirty="0">
              <a:solidFill>
                <a:schemeClr val="tx2">
                  <a:lumMod val="75000"/>
                  <a:lumOff val="25000"/>
                </a:schemeClr>
              </a:solidFill>
              <a:latin typeface="Bell MT" panose="02020503060305020303" pitchFamily="18" charset="0"/>
            </a:endParaRPr>
          </a:p>
        </p:txBody>
      </p:sp>
      <p:pic>
        <p:nvPicPr>
          <p:cNvPr id="4" name="Picture 3">
            <a:extLst>
              <a:ext uri="{FF2B5EF4-FFF2-40B4-BE49-F238E27FC236}">
                <a16:creationId xmlns:a16="http://schemas.microsoft.com/office/drawing/2014/main" id="{B6827352-3508-4CB1-B581-0801B066E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788" y="1159681"/>
            <a:ext cx="4392488" cy="4538638"/>
          </a:xfrm>
          <a:prstGeom prst="rect">
            <a:avLst/>
          </a:prstGeom>
        </p:spPr>
      </p:pic>
      <p:sp>
        <p:nvSpPr>
          <p:cNvPr id="3" name="Footer Placeholder 2">
            <a:extLst>
              <a:ext uri="{FF2B5EF4-FFF2-40B4-BE49-F238E27FC236}">
                <a16:creationId xmlns:a16="http://schemas.microsoft.com/office/drawing/2014/main" id="{B87BE6D9-606B-4FE9-A5DD-1B8E1D167587}"/>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2958</Words>
  <Application>Microsoft Office PowerPoint</Application>
  <PresentationFormat>Custom</PresentationFormat>
  <Paragraphs>225</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Bell MT</vt:lpstr>
      <vt:lpstr>Century Gothic</vt:lpstr>
      <vt:lpstr>Wingdings</vt:lpstr>
      <vt:lpstr>Continental Europe 16x9</vt:lpstr>
      <vt:lpstr>AN INTRODUCTION TO EUROPEAN LAW</vt:lpstr>
      <vt:lpstr>PowerPoint Presentation</vt:lpstr>
      <vt:lpstr>PowerPoint Presentation</vt:lpstr>
      <vt:lpstr>Former workers &amp; job seekers</vt:lpstr>
      <vt:lpstr>Family members</vt:lpstr>
      <vt:lpstr>Material scope of article 45</vt:lpstr>
      <vt:lpstr>PowerPoint Presentation</vt:lpstr>
      <vt:lpstr>PowerPoint Presentation</vt:lpstr>
      <vt:lpstr>PowerPoint Presentation</vt:lpstr>
      <vt:lpstr>NEGATIVE INTEGRATION UNDER ARTICLE 49 </vt:lpstr>
      <vt:lpstr>Positive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2019-04-28T13:39:11Z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